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  <p:sldMasterId id="2147483708" r:id="rId2"/>
    <p:sldMasterId id="2147483721" r:id="rId3"/>
  </p:sldMasterIdLst>
  <p:notesMasterIdLst>
    <p:notesMasterId r:id="rId72"/>
  </p:notesMasterIdLst>
  <p:handoutMasterIdLst>
    <p:handoutMasterId r:id="rId73"/>
  </p:handoutMasterIdLst>
  <p:sldIdLst>
    <p:sldId id="324" r:id="rId4"/>
    <p:sldId id="288" r:id="rId5"/>
    <p:sldId id="392" r:id="rId6"/>
    <p:sldId id="393" r:id="rId7"/>
    <p:sldId id="394" r:id="rId8"/>
    <p:sldId id="395" r:id="rId9"/>
    <p:sldId id="396" r:id="rId10"/>
    <p:sldId id="398" r:id="rId11"/>
    <p:sldId id="405" r:id="rId12"/>
    <p:sldId id="412" r:id="rId13"/>
    <p:sldId id="414" r:id="rId14"/>
    <p:sldId id="415" r:id="rId15"/>
    <p:sldId id="416" r:id="rId16"/>
    <p:sldId id="417" r:id="rId17"/>
    <p:sldId id="419" r:id="rId18"/>
    <p:sldId id="437" r:id="rId19"/>
    <p:sldId id="438" r:id="rId20"/>
    <p:sldId id="439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3" r:id="rId29"/>
    <p:sldId id="435" r:id="rId30"/>
    <p:sldId id="436" r:id="rId31"/>
    <p:sldId id="440" r:id="rId32"/>
    <p:sldId id="441" r:id="rId33"/>
    <p:sldId id="442" r:id="rId34"/>
    <p:sldId id="443" r:id="rId35"/>
    <p:sldId id="444" r:id="rId36"/>
    <p:sldId id="445" r:id="rId37"/>
    <p:sldId id="446" r:id="rId38"/>
    <p:sldId id="447" r:id="rId39"/>
    <p:sldId id="448" r:id="rId40"/>
    <p:sldId id="449" r:id="rId41"/>
    <p:sldId id="450" r:id="rId42"/>
    <p:sldId id="454" r:id="rId43"/>
    <p:sldId id="452" r:id="rId44"/>
    <p:sldId id="453" r:id="rId45"/>
    <p:sldId id="455" r:id="rId46"/>
    <p:sldId id="457" r:id="rId47"/>
    <p:sldId id="487" r:id="rId48"/>
    <p:sldId id="488" r:id="rId49"/>
    <p:sldId id="489" r:id="rId50"/>
    <p:sldId id="490" r:id="rId51"/>
    <p:sldId id="491" r:id="rId52"/>
    <p:sldId id="492" r:id="rId53"/>
    <p:sldId id="458" r:id="rId54"/>
    <p:sldId id="459" r:id="rId55"/>
    <p:sldId id="460" r:id="rId56"/>
    <p:sldId id="468" r:id="rId57"/>
    <p:sldId id="469" r:id="rId58"/>
    <p:sldId id="470" r:id="rId59"/>
    <p:sldId id="464" r:id="rId60"/>
    <p:sldId id="466" r:id="rId61"/>
    <p:sldId id="467" r:id="rId62"/>
    <p:sldId id="471" r:id="rId63"/>
    <p:sldId id="478" r:id="rId64"/>
    <p:sldId id="479" r:id="rId65"/>
    <p:sldId id="480" r:id="rId66"/>
    <p:sldId id="481" r:id="rId67"/>
    <p:sldId id="482" r:id="rId68"/>
    <p:sldId id="494" r:id="rId69"/>
    <p:sldId id="485" r:id="rId70"/>
    <p:sldId id="486" r:id="rId71"/>
  </p:sldIdLst>
  <p:sldSz cx="12192000" cy="6858000"/>
  <p:notesSz cx="6858000" cy="9144000"/>
  <p:embeddedFontLst>
    <p:embeddedFont>
      <p:font typeface="Algerian" panose="04020705040A02060702" pitchFamily="82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" panose="02040503050406030204" pitchFamily="18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Roboto Condensed Light" panose="02000000000000000000" pitchFamily="2" charset="0"/>
      <p:regular r:id="rId88"/>
      <p:italic r:id="rId89"/>
    </p:embeddedFont>
    <p:embeddedFont>
      <p:font typeface="Wingdings 3" panose="05040102010807070707" pitchFamily="18" charset="2"/>
      <p:regular r:id="rId90"/>
    </p:embeddedFont>
  </p:embeddedFontLst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font" Target="fonts/font17.fntdata"/><Relationship Id="rId95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4.jpe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9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301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109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121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7097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>
            <a:fillRect/>
          </a:stretch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and Conquer Algorithms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/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defPPr/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defPPr/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defPPr/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defPPr/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22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defPPr/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defPPr/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defPPr/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 algn="ctr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/>
              <a:t>Analysis and Design of Algorithms </a:t>
            </a:r>
            <a:r>
              <a:rPr lang="en-US" sz="18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defPPr/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527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918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8301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399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72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6488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84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3739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0922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269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1938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2688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482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60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6415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722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61087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139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5399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627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610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6729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3326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1575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900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74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83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37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42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50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1"/>
          <p:cNvPicPr/>
          <p:nvPr/>
        </p:nvPicPr>
        <p:blipFill>
          <a:blip r:embed="rId3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6" name="Google Shape;7;p1"/>
          <p:cNvPicPr/>
          <p:nvPr/>
        </p:nvPicPr>
        <p:blipFill>
          <a:blip r:embed="rId3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2" name="Google Shape;10;p1"/>
          <p:cNvPicPr/>
          <p:nvPr/>
        </p:nvPicPr>
        <p:blipFill>
          <a:blip r:embed="rId3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pPr algn="ctr"/>
            <a:r>
              <a:rPr lang="en-US" sz="6933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38251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667" r:id="rId14"/>
    <p:sldLayoutId id="2147483670" r:id="rId15"/>
    <p:sldLayoutId id="2147483687" r:id="rId16"/>
    <p:sldLayoutId id="2147483688" r:id="rId17"/>
    <p:sldLayoutId id="2147483672" r:id="rId18"/>
    <p:sldLayoutId id="2147483689" r:id="rId19"/>
    <p:sldLayoutId id="2147483690" r:id="rId20"/>
    <p:sldLayoutId id="2147483691" r:id="rId21"/>
    <p:sldLayoutId id="2147483674" r:id="rId22"/>
    <p:sldLayoutId id="2147483676" r:id="rId23"/>
    <p:sldLayoutId id="2147483677" r:id="rId24"/>
    <p:sldLayoutId id="2147483678" r:id="rId25"/>
    <p:sldLayoutId id="2147483679" r:id="rId26"/>
    <p:sldLayoutId id="2147483681" r:id="rId27"/>
    <p:sldLayoutId id="2147483683" r:id="rId28"/>
    <p:sldLayoutId id="2147483682" r:id="rId29"/>
    <p:sldLayoutId id="2147483684" r:id="rId30"/>
    <p:sldLayoutId id="2147483685" r:id="rId31"/>
    <p:sldLayoutId id="2147483686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43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54881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680" y="103200"/>
            <a:ext cx="3743520" cy="741600"/>
          </a:xfrm>
          <a:prstGeom prst="rect">
            <a:avLst/>
          </a:prstGeom>
        </p:spPr>
        <p:txBody>
          <a:bodyPr tIns="91440" bIns="91440" anchor="b">
            <a:normAutofit fontScale="42000"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568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1072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0190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2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3.png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707689" y="1558925"/>
            <a:ext cx="5903913" cy="3740150"/>
          </a:xfrm>
        </p:spPr>
        <p:txBody>
          <a:bodyPr/>
          <a:lstStyle>
            <a:defPPr/>
          </a:lstStyle>
          <a:p>
            <a:pPr algn="ctr"/>
            <a:r>
              <a:rPr lang="en-US" sz="5400" b="0" dirty="0">
                <a:highlight>
                  <a:srgbClr val="C0C0C0"/>
                </a:highlight>
                <a:latin typeface="Algerian" panose="04020705040A02060702" pitchFamily="82" charset="0"/>
              </a:rPr>
              <a:t>Unit-3:</a:t>
            </a:r>
            <a:r>
              <a:rPr lang="en-US" sz="5400" dirty="0">
                <a:highlight>
                  <a:srgbClr val="C0C0C0"/>
                </a:highlight>
                <a:latin typeface="Algerian" panose="04020705040A02060702" pitchFamily="82" charset="0"/>
              </a:rPr>
              <a:t> </a:t>
            </a:r>
            <a:br>
              <a:rPr lang="en-US" sz="5400" dirty="0">
                <a:highlight>
                  <a:srgbClr val="C0C0C0"/>
                </a:highlight>
                <a:latin typeface="Algerian" panose="04020705040A02060702" pitchFamily="82" charset="0"/>
              </a:rPr>
            </a:br>
            <a:r>
              <a:rPr lang="en-US" sz="5400" b="0" dirty="0">
                <a:highlight>
                  <a:srgbClr val="C0C0C0"/>
                </a:highlight>
                <a:latin typeface="Algerian" panose="04020705040A02060702" pitchFamily="82" charset="0"/>
              </a:rPr>
              <a:t>Divide and Conquer </a:t>
            </a:r>
            <a:r>
              <a:rPr lang="en-US" sz="5400" dirty="0">
                <a:highlight>
                  <a:srgbClr val="C0C0C0"/>
                </a:highlight>
                <a:latin typeface="Algerian" panose="04020705040A02060702" pitchFamily="82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Master Theorem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ln>
                <a:noFill/>
              </a:ln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master theorem is a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cookbook method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solving recurrences. 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you have a recurrence of the form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5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recurrence would arise in the analysis of a recursive algorithm.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When input size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large, the problem is divided up into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sub-problems each of size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Sub-problems are solved recursively and results are recombined.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The work to split the problem into sub-problems and recombine the results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en-US" sz="24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399" b="-2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22765" y="2732000"/>
            <a:ext cx="1828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000">
                <a:solidFill>
                  <a:srgbClr val="AD1457"/>
                </a:solidFill>
              </a:rPr>
              <a:t>Number of sub-problems</a:t>
            </a:r>
          </a:p>
        </p:txBody>
      </p:sp>
      <p:cxnSp>
        <p:nvCxnSpPr>
          <p:cNvPr id="5" name="Curved Connector 4"/>
          <p:cNvCxnSpPr>
            <a:endCxn id="4" idx="0"/>
          </p:cNvCxnSpPr>
          <p:nvPr/>
        </p:nvCxnSpPr>
        <p:spPr>
          <a:xfrm rot="10800000" flipV="1">
            <a:off x="4537166" y="2051864"/>
            <a:ext cx="989515" cy="680136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cxnSpLocks/>
            <a:endCxn id="7" idx="1"/>
          </p:cNvCxnSpPr>
          <p:nvPr/>
        </p:nvCxnSpPr>
        <p:spPr>
          <a:xfrm rot="16200000" flipH="1">
            <a:off x="5810018" y="2358765"/>
            <a:ext cx="1118614" cy="685798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12224" y="2753139"/>
            <a:ext cx="236210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000" dirty="0">
                <a:solidFill>
                  <a:srgbClr val="AD1457"/>
                </a:solidFill>
              </a:rPr>
              <a:t>Time required to solve a sub-problem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6111" y="1128138"/>
            <a:ext cx="1828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000">
                <a:solidFill>
                  <a:srgbClr val="AD1457"/>
                </a:solidFill>
              </a:rPr>
              <a:t>Time to divide &amp; recombine</a:t>
            </a: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7598700" y="1469808"/>
            <a:ext cx="1188720" cy="228599"/>
          </a:xfrm>
          <a:prstGeom prst="curvedConnector3">
            <a:avLst>
              <a:gd name="adj1" fmla="val -368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739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Master Theorem – 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17250" y="933995"/>
                <a:ext cx="11511225" cy="5520780"/>
              </a:xfrm>
            </p:spPr>
            <p:txBody>
              <a:bodyPr>
                <a:normAutofit fontScale="85000" lnSpcReduction="10000"/>
              </a:bodyPr>
              <a:lstStyle>
                <a:defPPr/>
              </a:lstStyle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r>
                  <a:rPr lang="en-US" sz="2400" dirty="0">
                    <a:solidFill>
                      <a:srgbClr val="AD1457"/>
                    </a:solidFill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l-GR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r>
                  <a:rPr lang="en-US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.  So,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Also,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b="1" dirty="0"/>
                  <a:t>Case 2 applies: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𝒍𝒈𝒏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17250" y="933995"/>
                <a:ext cx="11511225" cy="55207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30708" y="5585832"/>
            <a:ext cx="2338252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04609" y="458274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23428" y="508050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592418" y="3068713"/>
            <a:ext cx="503582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797040" y="3047999"/>
            <a:ext cx="8229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29709" y="3080678"/>
            <a:ext cx="2676939" cy="0"/>
          </a:xfrm>
          <a:prstGeom prst="lin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353" y="3872780"/>
            <a:ext cx="14630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Merge sort </a:t>
            </a:r>
          </a:p>
        </p:txBody>
      </p:sp>
    </p:spTree>
    <p:extLst>
      <p:ext uri="{BB962C8B-B14F-4D97-AF65-F5344CB8AC3E}">
        <p14:creationId xmlns:p14="http://schemas.microsoft.com/office/powerpoint/2010/main" val="19123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85000" lnSpcReduction="10000"/>
              </a:bodyPr>
              <a:lstStyle>
                <a:defPPr/>
              </a:lstStyle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r>
                  <a:rPr lang="en-US" sz="2400" dirty="0">
                    <a:solidFill>
                      <a:srgbClr val="AD1457"/>
                    </a:solidFill>
                  </a:rPr>
                  <a:t>Example 2: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l-GR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r>
                  <a:rPr lang="en-US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.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/>
                  <a:t>Case 2 applies: the solution is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b="-8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06281" y="6045265"/>
            <a:ext cx="2338252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65058" y="3868990"/>
            <a:ext cx="182880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200" b="1" i="0" u="none" strike="noStrike" cap="none" spc="0" normalizeH="0" baseline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/>
              <a:t>Binary Search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28A87A-D936-5F29-C2A2-BEFF77A22D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Master Theorem – Example 2</a:t>
            </a:r>
          </a:p>
        </p:txBody>
      </p:sp>
    </p:spTree>
    <p:extLst>
      <p:ext uri="{BB962C8B-B14F-4D97-AF65-F5344CB8AC3E}">
        <p14:creationId xmlns:p14="http://schemas.microsoft.com/office/powerpoint/2010/main" val="1022002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85000" lnSpcReduction="10000"/>
              </a:bodyPr>
              <a:lstStyle>
                <a:defPPr/>
              </a:lstStyle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:endParaRPr lang="en-US" b="1" dirty="0"/>
              </a:p>
              <a:p>
                <a:r>
                  <a:rPr lang="en-US" sz="2400" dirty="0">
                    <a:solidFill>
                      <a:srgbClr val="AD1457"/>
                    </a:solidFill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r>
                  <a:rPr lang="en-US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. So,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err="1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US" sz="2400" i="1" baseline="-2500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baseline="300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Case 1 applies: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l-GR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l-GR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algn="l"/>
                <a:endParaRPr lang="en-US" sz="2400" b="1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b="-9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435528" y="5989644"/>
            <a:ext cx="1920240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F1904D1-3F48-811B-3509-65DE4213B1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Master Theorem – Example 3</a:t>
            </a:r>
          </a:p>
        </p:txBody>
      </p:sp>
    </p:spTree>
    <p:extLst>
      <p:ext uri="{BB962C8B-B14F-4D97-AF65-F5344CB8AC3E}">
        <p14:creationId xmlns:p14="http://schemas.microsoft.com/office/powerpoint/2010/main" val="3962426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86431" y="985421"/>
                <a:ext cx="11742044" cy="5469354"/>
              </a:xfrm>
            </p:spPr>
            <p:txBody>
              <a:bodyPr/>
              <a:lstStyle>
                <a:defPPr/>
              </a:lstStyle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4: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5: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6: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(Summer 17, Summer 19)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7: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/3) + 1  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(Summer 17)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8: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(Winter 18)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9: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)=27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 +16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(Winter 19)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86431" y="985421"/>
                <a:ext cx="11742044" cy="5469354"/>
              </a:xfrm>
              <a:blipFill>
                <a:blip r:embed="rId2"/>
                <a:stretch>
                  <a:fillRect t="-37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AE9E24A-7ACF-2139-1F48-0D1F664D58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Master Theorem exercises</a:t>
            </a:r>
          </a:p>
        </p:txBody>
      </p:sp>
    </p:spTree>
    <p:extLst>
      <p:ext uri="{BB962C8B-B14F-4D97-AF65-F5344CB8AC3E}">
        <p14:creationId xmlns:p14="http://schemas.microsoft.com/office/powerpoint/2010/main" val="35938753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92963" y="976544"/>
                <a:ext cx="11635512" cy="5478231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recurrence tree, each node represents 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cost of a single sub-problem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in the set of recursive function invocations.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sum 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costs within each level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the tree to obtain a set of per level costs.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we sum the all 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 level costs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determine the total cost of all levels of the recursion.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Here while solving recurrences, we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divide the problem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into sub-problems of  equal size.</a:t>
                </a:r>
              </a:p>
              <a:p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&gt;1 ,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a given function.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the cost of </a:t>
                </a:r>
                <a:r>
                  <a:rPr lang="en-US" alt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splitting or combining </a:t>
                </a:r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sub problems.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92963" y="976544"/>
                <a:ext cx="11635512" cy="5478231"/>
              </a:xfrm>
              <a:blipFill>
                <a:blip r:embed="rId2"/>
                <a:stretch>
                  <a:fillRect t="-20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4619443" y="4211125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43" y="4211125"/>
                <a:ext cx="640080" cy="64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705043" y="5545033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000" b="1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43" y="5545033"/>
                <a:ext cx="640080" cy="640080"/>
              </a:xfrm>
              <a:prstGeom prst="ellipse">
                <a:avLst/>
              </a:prstGeom>
              <a:blipFill rotWithShape="0">
                <a:blip r:embed="rId3"/>
                <a:stretch>
                  <a:fillRect l="-34259" t="-50926" r="-44444" b="-898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594803" y="5545033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000" b="1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803" y="5545033"/>
                <a:ext cx="640080" cy="640080"/>
              </a:xfrm>
              <a:prstGeom prst="ellipse">
                <a:avLst/>
              </a:prstGeom>
              <a:blipFill rotWithShape="0">
                <a:blip r:embed="rId3"/>
                <a:stretch>
                  <a:fillRect l="-34259" t="-50926" r="-44444" b="-898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4" idx="3"/>
            <a:endCxn id="5" idx="0"/>
          </p:cNvCxnSpPr>
          <p:nvPr/>
        </p:nvCxnSpPr>
        <p:spPr>
          <a:xfrm flipH="1">
            <a:off x="4025083" y="4757467"/>
            <a:ext cx="688098" cy="78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5"/>
            <a:endCxn id="6" idx="0"/>
          </p:cNvCxnSpPr>
          <p:nvPr/>
        </p:nvCxnSpPr>
        <p:spPr>
          <a:xfrm>
            <a:off x="5165785" y="4757467"/>
            <a:ext cx="749058" cy="78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438869C-F99C-A026-753C-60B499085B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Recurrence tree method</a:t>
            </a:r>
          </a:p>
        </p:txBody>
      </p:sp>
    </p:spTree>
    <p:extLst>
      <p:ext uri="{BB962C8B-B14F-4D97-AF65-F5344CB8AC3E}">
        <p14:creationId xmlns:p14="http://schemas.microsoft.com/office/powerpoint/2010/main" val="14320676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260913" y="935030"/>
                <a:ext cx="5713232" cy="5758734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/>
              </a:lstStyle>
              <a:p>
                <a:pPr algn="ctr"/>
                <a:r>
                  <a:rPr lang="en-US" sz="2000" b="1" dirty="0">
                    <a:solidFill>
                      <a:schemeClr val="accent5"/>
                    </a:solidFill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en-US" sz="20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en-US" sz="2000" b="1" dirty="0">
                  <a:solidFill>
                    <a:schemeClr val="accent5"/>
                  </a:solidFill>
                </a:endParaRPr>
              </a:p>
              <a:p>
                <a:endParaRPr lang="en-US" altLang="en-US" sz="20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When we add the values across the levels of the recursion tree, we get a value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for every level.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bottom level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nodes, each contributing the cost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(1).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We have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……      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𝑡𝑖𝑚𝑒𝑠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unc>
                            <m:func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fName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		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13" y="935030"/>
                <a:ext cx="5713232" cy="5758734"/>
              </a:xfrm>
              <a:prstGeom prst="rect">
                <a:avLst/>
              </a:prstGeom>
              <a:blipFill>
                <a:blip r:embed="rId2"/>
                <a:stretch>
                  <a:fillRect l="-961" t="-423" r="-1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r>
              <a:rPr lang="en-US" sz="2400">
                <a:solidFill>
                  <a:srgbClr val="AD1457"/>
                </a:solidFill>
              </a:rPr>
              <a:t>The recursion tree for this recurrence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858" y="3030384"/>
                <a:ext cx="1097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en-US" sz="24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" y="3030384"/>
                <a:ext cx="1097280" cy="461665"/>
              </a:xfrm>
              <a:prstGeom prst="rect">
                <a:avLst/>
              </a:prstGeom>
              <a:blipFill>
                <a:blip r:embed="rId3"/>
                <a:stretch>
                  <a:fillRect l="-2222" b="-19737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70309" y="3819680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09" y="3819680"/>
                <a:ext cx="3780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28986" t="-56911" r="-4927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28986" t="-56911" r="-4927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10" idx="3"/>
            <a:endCxn id="11" idx="0"/>
          </p:cNvCxnSpPr>
          <p:nvPr/>
        </p:nvCxnSpPr>
        <p:spPr>
          <a:xfrm flipH="1">
            <a:off x="2346575" y="2130775"/>
            <a:ext cx="62344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12" idx="0"/>
          </p:cNvCxnSpPr>
          <p:nvPr/>
        </p:nvCxnSpPr>
        <p:spPr>
          <a:xfrm>
            <a:off x="3551935" y="2130775"/>
            <a:ext cx="68440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blipFill>
                <a:blip r:embed="rId8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blipFill>
                <a:blip r:embed="rId9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>
            <a:stCxn id="11" idx="3"/>
            <a:endCxn id="15" idx="0"/>
          </p:cNvCxnSpPr>
          <p:nvPr/>
        </p:nvCxnSpPr>
        <p:spPr>
          <a:xfrm flipH="1">
            <a:off x="1796319" y="3197575"/>
            <a:ext cx="259296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16" idx="0"/>
          </p:cNvCxnSpPr>
          <p:nvPr/>
        </p:nvCxnSpPr>
        <p:spPr>
          <a:xfrm>
            <a:off x="2637535" y="3197575"/>
            <a:ext cx="17641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blipFill>
                <a:blip r:embed="rId10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blipFill>
                <a:blip r:embed="rId11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2" idx="3"/>
            <a:endCxn id="19" idx="0"/>
          </p:cNvCxnSpPr>
          <p:nvPr/>
        </p:nvCxnSpPr>
        <p:spPr>
          <a:xfrm flipH="1">
            <a:off x="3745778" y="3197575"/>
            <a:ext cx="19959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20" idx="0"/>
          </p:cNvCxnSpPr>
          <p:nvPr/>
        </p:nvCxnSpPr>
        <p:spPr>
          <a:xfrm>
            <a:off x="4527295" y="3197575"/>
            <a:ext cx="301058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78828" y="2913240"/>
            <a:ext cx="73152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346677" y="4084121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</p:cNvCxnSpPr>
          <p:nvPr/>
        </p:nvCxnSpPr>
        <p:spPr>
          <a:xfrm flipH="1">
            <a:off x="1299034" y="4416775"/>
            <a:ext cx="206325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5"/>
          </p:cNvCxnSpPr>
          <p:nvPr/>
        </p:nvCxnSpPr>
        <p:spPr>
          <a:xfrm>
            <a:off x="2087279" y="4416775"/>
            <a:ext cx="12273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"/>
          </p:cNvCxnSpPr>
          <p:nvPr/>
        </p:nvCxnSpPr>
        <p:spPr>
          <a:xfrm flipH="1">
            <a:off x="2358585" y="4416775"/>
            <a:ext cx="164407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5"/>
          </p:cNvCxnSpPr>
          <p:nvPr/>
        </p:nvCxnSpPr>
        <p:spPr>
          <a:xfrm>
            <a:off x="3104912" y="4416775"/>
            <a:ext cx="94812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3"/>
          </p:cNvCxnSpPr>
          <p:nvPr/>
        </p:nvCxnSpPr>
        <p:spPr>
          <a:xfrm flipH="1">
            <a:off x="3334299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5"/>
          </p:cNvCxnSpPr>
          <p:nvPr/>
        </p:nvCxnSpPr>
        <p:spPr>
          <a:xfrm>
            <a:off x="4036738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3"/>
          </p:cNvCxnSpPr>
          <p:nvPr/>
        </p:nvCxnSpPr>
        <p:spPr>
          <a:xfrm flipH="1">
            <a:off x="4416874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5"/>
          </p:cNvCxnSpPr>
          <p:nvPr/>
        </p:nvCxnSpPr>
        <p:spPr>
          <a:xfrm>
            <a:off x="5119313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956407" y="5405647"/>
            <a:ext cx="82296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0"/>
          </p:cNvCxnSpPr>
          <p:nvPr/>
        </p:nvCxnSpPr>
        <p:spPr>
          <a:xfrm flipH="1" flipV="1">
            <a:off x="472058" y="1600058"/>
            <a:ext cx="0" cy="1430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</p:cNvCxnSpPr>
          <p:nvPr/>
        </p:nvCxnSpPr>
        <p:spPr>
          <a:xfrm flipH="1">
            <a:off x="472058" y="3492049"/>
            <a:ext cx="0" cy="1915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721774" y="5738836"/>
            <a:ext cx="3017520" cy="5486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99DE5CC-7F55-B76F-5558-25EFA3A67E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Recurrence tree method</a:t>
            </a:r>
          </a:p>
        </p:txBody>
      </p:sp>
    </p:spTree>
    <p:extLst>
      <p:ext uri="{BB962C8B-B14F-4D97-AF65-F5344CB8AC3E}">
        <p14:creationId xmlns:p14="http://schemas.microsoft.com/office/powerpoint/2010/main" val="4086579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33" grpId="0" animBg="1"/>
      <p:bldP spid="34" grpId="0" animBg="1"/>
      <p:bldP spid="35" grpId="0" animBg="1"/>
      <p:bldP spid="36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110724" y="928368"/>
                <a:ext cx="6081276" cy="5659631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/>
              </a:lstStyle>
              <a:p>
                <a:r>
                  <a:rPr lang="en-US" sz="2400" b="1" dirty="0">
                    <a:solidFill>
                      <a:schemeClr val="accent5"/>
                    </a:solidFill>
                  </a:rPr>
                  <a:t>Example 2: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400" b="1" dirty="0">
                  <a:solidFill>
                    <a:schemeClr val="accent5"/>
                  </a:solidFill>
                </a:endParaRPr>
              </a:p>
              <a:p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When we add the values across the levels of the recursion tree, we get a value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every level. </a:t>
                </a:r>
              </a:p>
              <a:p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3/2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US" sz="2600" b="1" dirty="0">
                  <a:solidFill>
                    <a:schemeClr val="bg1"/>
                  </a:solidFill>
                </a:endParaRP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724" y="928368"/>
                <a:ext cx="6081276" cy="5659631"/>
              </a:xfrm>
              <a:prstGeom prst="rect">
                <a:avLst/>
              </a:prstGeom>
              <a:blipFill>
                <a:blip r:embed="rId2"/>
                <a:stretch>
                  <a:fillRect l="-1503" t="-753" r="-15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r>
              <a:rPr lang="en-US" sz="2400">
                <a:solidFill>
                  <a:srgbClr val="AD1457"/>
                </a:solidFill>
              </a:rPr>
              <a:t>The recursion tree for this recurrence is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54467" y="4572000"/>
            <a:ext cx="3017520" cy="5486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-68309" y="3729335"/>
                <a:ext cx="1126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309" y="3729335"/>
                <a:ext cx="1126400" cy="461665"/>
              </a:xfrm>
              <a:prstGeom prst="rect">
                <a:avLst/>
              </a:prstGeom>
              <a:blipFill>
                <a:blip r:embed="rId3"/>
                <a:stretch>
                  <a:fillRect l="-1081" b="-18421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044653" y="4612359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  <a:latin typeface="+mj-lt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53" y="4612359"/>
                <a:ext cx="3780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522368" y="3442063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  <a:latin typeface="+mj-lt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68" y="3442063"/>
                <a:ext cx="3780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2179352" y="2286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52" y="2286000"/>
                <a:ext cx="777240" cy="7315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1264952" y="33528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52" y="3352800"/>
                <a:ext cx="777240" cy="731520"/>
              </a:xfrm>
              <a:prstGeom prst="ellipse">
                <a:avLst/>
              </a:prstGeom>
              <a:blipFill>
                <a:blip r:embed="rId7"/>
                <a:stretch>
                  <a:fillRect l="-20000" t="-38211" r="-40769" b="-72358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3154712" y="33528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12" y="3352800"/>
                <a:ext cx="777240" cy="731520"/>
              </a:xfrm>
              <a:prstGeom prst="ellipse">
                <a:avLst/>
              </a:prstGeom>
              <a:blipFill>
                <a:blip r:embed="rId8"/>
                <a:stretch>
                  <a:fillRect l="-10769" t="-38211" r="-50000" b="-72358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>
            <a:stCxn id="45" idx="3"/>
            <a:endCxn id="46" idx="0"/>
          </p:cNvCxnSpPr>
          <p:nvPr/>
        </p:nvCxnSpPr>
        <p:spPr>
          <a:xfrm flipH="1">
            <a:off x="1653572" y="2910391"/>
            <a:ext cx="639604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5" idx="5"/>
            <a:endCxn id="47" idx="0"/>
          </p:cNvCxnSpPr>
          <p:nvPr/>
        </p:nvCxnSpPr>
        <p:spPr>
          <a:xfrm>
            <a:off x="2842768" y="2910391"/>
            <a:ext cx="700564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701639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9" y="4572000"/>
                <a:ext cx="777240" cy="73152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1732329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29" y="4572000"/>
                <a:ext cx="777240" cy="73152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>
            <a:stCxn id="46" idx="3"/>
          </p:cNvCxnSpPr>
          <p:nvPr/>
        </p:nvCxnSpPr>
        <p:spPr>
          <a:xfrm flipH="1">
            <a:off x="1103316" y="3977191"/>
            <a:ext cx="275460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6" idx="5"/>
            <a:endCxn id="51" idx="0"/>
          </p:cNvCxnSpPr>
          <p:nvPr/>
        </p:nvCxnSpPr>
        <p:spPr>
          <a:xfrm>
            <a:off x="1928368" y="3977191"/>
            <a:ext cx="192581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2664155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155" y="4572000"/>
                <a:ext cx="777240" cy="7315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746730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30" y="4572000"/>
                <a:ext cx="77724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>
            <a:stCxn id="47" idx="3"/>
            <a:endCxn id="54" idx="0"/>
          </p:cNvCxnSpPr>
          <p:nvPr/>
        </p:nvCxnSpPr>
        <p:spPr>
          <a:xfrm flipH="1">
            <a:off x="3052775" y="3977191"/>
            <a:ext cx="215761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7" idx="5"/>
            <a:endCxn id="55" idx="0"/>
          </p:cNvCxnSpPr>
          <p:nvPr/>
        </p:nvCxnSpPr>
        <p:spPr>
          <a:xfrm>
            <a:off x="3818128" y="3977191"/>
            <a:ext cx="317222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008237" y="3692856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585095" y="4876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28889" y="5196391"/>
            <a:ext cx="199631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78112" y="5196391"/>
            <a:ext cx="16175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1" idx="3"/>
          </p:cNvCxnSpPr>
          <p:nvPr/>
        </p:nvCxnSpPr>
        <p:spPr>
          <a:xfrm flipH="1">
            <a:off x="1688440" y="5196391"/>
            <a:ext cx="157713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1" idx="5"/>
          </p:cNvCxnSpPr>
          <p:nvPr/>
        </p:nvCxnSpPr>
        <p:spPr>
          <a:xfrm>
            <a:off x="2395745" y="5196391"/>
            <a:ext cx="133836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4" idx="3"/>
          </p:cNvCxnSpPr>
          <p:nvPr/>
        </p:nvCxnSpPr>
        <p:spPr>
          <a:xfrm flipH="1">
            <a:off x="2664155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4" idx="5"/>
          </p:cNvCxnSpPr>
          <p:nvPr/>
        </p:nvCxnSpPr>
        <p:spPr>
          <a:xfrm>
            <a:off x="3327571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5" idx="3"/>
          </p:cNvCxnSpPr>
          <p:nvPr/>
        </p:nvCxnSpPr>
        <p:spPr>
          <a:xfrm flipH="1">
            <a:off x="3746730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5" idx="5"/>
          </p:cNvCxnSpPr>
          <p:nvPr/>
        </p:nvCxnSpPr>
        <p:spPr>
          <a:xfrm>
            <a:off x="4410146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388891" y="2107527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88891" y="4251960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898571" y="3729335"/>
                <a:ext cx="12711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en-US" sz="24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en-US" sz="24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1" y="3729335"/>
                <a:ext cx="1271147" cy="461665"/>
              </a:xfrm>
              <a:prstGeom prst="rect">
                <a:avLst/>
              </a:prstGeom>
              <a:blipFill>
                <a:blip r:embed="rId13"/>
                <a:stretch>
                  <a:fillRect l="-3846" b="-34211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5529642" y="2107527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529641" y="4251960"/>
            <a:ext cx="0" cy="1554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663690" y="477247"/>
            <a:ext cx="84114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930998" y="464184"/>
            <a:ext cx="117875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5C0F40E3-FCF5-55D2-9C03-1772BB0828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Recurrence tree method</a:t>
            </a:r>
          </a:p>
        </p:txBody>
      </p:sp>
    </p:spTree>
    <p:extLst>
      <p:ext uri="{BB962C8B-B14F-4D97-AF65-F5344CB8AC3E}">
        <p14:creationId xmlns:p14="http://schemas.microsoft.com/office/powerpoint/2010/main" val="2849591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/>
      <p:bldP spid="43" grpId="0"/>
      <p:bldP spid="44" grpId="0"/>
      <p:bldP spid="45" grpId="0" animBg="1"/>
      <p:bldP spid="46" grpId="0" animBg="1"/>
      <p:bldP spid="47" grpId="0" animBg="1"/>
      <p:bldP spid="50" grpId="0" animBg="1"/>
      <p:bldP spid="51" grpId="0" animBg="1"/>
      <p:bldP spid="54" grpId="0" animBg="1"/>
      <p:bldP spid="55" grpId="0" animBg="1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1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/>
              </a:lstStyle>
              <a:p>
                <a:r>
                  <a:rPr lang="en-US" sz="2400" b="1">
                    <a:solidFill>
                      <a:schemeClr val="accent5"/>
                    </a:solidFill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baseline="30000">
                  <a:solidFill>
                    <a:schemeClr val="accent5"/>
                  </a:solidFill>
                </a:endParaRPr>
              </a:p>
              <a:p>
                <a:endParaRPr lang="en-US" altLang="en-US" sz="240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>
                    <a:solidFill>
                      <a:schemeClr val="bg1"/>
                    </a:solidFill>
                  </a:rPr>
                  <a:t>Sub-problem size at level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sz="240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>
                    <a:solidFill>
                      <a:schemeClr val="bg1"/>
                    </a:solidFill>
                  </a:rPr>
                  <a:t>Cost of problem at level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>
                    <a:solidFill>
                      <a:schemeClr val="bg1"/>
                    </a:solidFill>
                  </a:rPr>
                  <a:t>Total cost,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  <a:p>
                <a:endParaRPr lang="en-US" sz="24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  <a:p>
                <a:pPr algn="r"/>
                <a:endParaRPr lang="en-US" sz="24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  <a:p>
                <a:pPr algn="r"/>
                <a:endParaRPr lang="en-US" sz="24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  <a:p>
                <a:endParaRPr lang="en-IN" sz="2400">
                  <a:solidFill>
                    <a:schemeClr val="bg1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500" t="-648"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>
            <a:defPPr/>
          </a:lstStyle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r>
              <a:rPr lang="en-US" sz="2400">
                <a:solidFill>
                  <a:srgbClr val="AD1457"/>
                </a:solidFill>
              </a:rPr>
              <a:t>The recursion tree for this recurrence is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2847" y="5551715"/>
            <a:ext cx="2103120" cy="4572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1641538" y="2209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38" y="220980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727138" y="32766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8" y="327660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 l="-22222" t="-28758" r="-35294" b="-58824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/>
              <p:cNvSpPr/>
              <p:nvPr/>
            </p:nvSpPr>
            <p:spPr>
              <a:xfrm>
                <a:off x="2616898" y="32766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5" name="Oval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98" y="3276600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>
            <a:stCxn id="39" idx="3"/>
            <a:endCxn id="40" idx="0"/>
          </p:cNvCxnSpPr>
          <p:nvPr/>
        </p:nvCxnSpPr>
        <p:spPr>
          <a:xfrm flipH="1">
            <a:off x="1184338" y="2990289"/>
            <a:ext cx="591111" cy="286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9" idx="5"/>
            <a:endCxn id="75" idx="0"/>
          </p:cNvCxnSpPr>
          <p:nvPr/>
        </p:nvCxnSpPr>
        <p:spPr>
          <a:xfrm>
            <a:off x="2422027" y="2990289"/>
            <a:ext cx="652071" cy="286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/>
              <p:cNvSpPr/>
              <p:nvPr/>
            </p:nvSpPr>
            <p:spPr>
              <a:xfrm>
                <a:off x="176882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8" name="Oval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2" y="4495800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1194515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515" y="4495800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>
            <a:stCxn id="40" idx="3"/>
            <a:endCxn id="78" idx="0"/>
          </p:cNvCxnSpPr>
          <p:nvPr/>
        </p:nvCxnSpPr>
        <p:spPr>
          <a:xfrm flipH="1">
            <a:off x="634082" y="4057089"/>
            <a:ext cx="226967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0" idx="5"/>
            <a:endCxn id="79" idx="0"/>
          </p:cNvCxnSpPr>
          <p:nvPr/>
        </p:nvCxnSpPr>
        <p:spPr>
          <a:xfrm>
            <a:off x="1507627" y="4057089"/>
            <a:ext cx="144088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/>
              <p:cNvSpPr/>
              <p:nvPr/>
            </p:nvSpPr>
            <p:spPr>
              <a:xfrm>
                <a:off x="2126341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82" name="Oval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1" y="4495800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/>
              <p:cNvSpPr/>
              <p:nvPr/>
            </p:nvSpPr>
            <p:spPr>
              <a:xfrm>
                <a:off x="3208916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83" name="Oval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16" y="4495800"/>
                <a:ext cx="914400" cy="914400"/>
              </a:xfrm>
              <a:prstGeom prst="ellipse">
                <a:avLst/>
              </a:prstGeom>
              <a:blipFill>
                <a:blip r:embed="rId9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>
            <a:stCxn id="75" idx="3"/>
            <a:endCxn id="82" idx="0"/>
          </p:cNvCxnSpPr>
          <p:nvPr/>
        </p:nvCxnSpPr>
        <p:spPr>
          <a:xfrm flipH="1">
            <a:off x="2583541" y="4057089"/>
            <a:ext cx="167268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5" idx="5"/>
            <a:endCxn id="83" idx="0"/>
          </p:cNvCxnSpPr>
          <p:nvPr/>
        </p:nvCxnSpPr>
        <p:spPr>
          <a:xfrm>
            <a:off x="3397387" y="4057089"/>
            <a:ext cx="268729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2148" y="3616656"/>
            <a:ext cx="10058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269348" y="487680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3"/>
          </p:cNvCxnSpPr>
          <p:nvPr/>
        </p:nvCxnSpPr>
        <p:spPr>
          <a:xfrm flipH="1">
            <a:off x="159456" y="5276289"/>
            <a:ext cx="151337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8" idx="5"/>
          </p:cNvCxnSpPr>
          <p:nvPr/>
        </p:nvCxnSpPr>
        <p:spPr>
          <a:xfrm>
            <a:off x="957371" y="5276289"/>
            <a:ext cx="100554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9" idx="3"/>
          </p:cNvCxnSpPr>
          <p:nvPr/>
        </p:nvCxnSpPr>
        <p:spPr>
          <a:xfrm flipH="1">
            <a:off x="1226100" y="5276289"/>
            <a:ext cx="102326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9" idx="5"/>
          </p:cNvCxnSpPr>
          <p:nvPr/>
        </p:nvCxnSpPr>
        <p:spPr>
          <a:xfrm>
            <a:off x="1975004" y="5276289"/>
            <a:ext cx="117980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2" idx="3"/>
          </p:cNvCxnSpPr>
          <p:nvPr/>
        </p:nvCxnSpPr>
        <p:spPr>
          <a:xfrm flipH="1">
            <a:off x="2142272" y="5276289"/>
            <a:ext cx="117980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2" idx="5"/>
          </p:cNvCxnSpPr>
          <p:nvPr/>
        </p:nvCxnSpPr>
        <p:spPr>
          <a:xfrm>
            <a:off x="2906830" y="5276289"/>
            <a:ext cx="167268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3" idx="3"/>
          </p:cNvCxnSpPr>
          <p:nvPr/>
        </p:nvCxnSpPr>
        <p:spPr>
          <a:xfrm flipH="1">
            <a:off x="3242273" y="5276289"/>
            <a:ext cx="100554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3" idx="5"/>
          </p:cNvCxnSpPr>
          <p:nvPr/>
        </p:nvCxnSpPr>
        <p:spPr>
          <a:xfrm>
            <a:off x="3989405" y="5276289"/>
            <a:ext cx="133911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781724" y="4643735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24" y="4643735"/>
                <a:ext cx="911476" cy="461665"/>
              </a:xfrm>
              <a:prstGeom prst="rect">
                <a:avLst/>
              </a:prstGeom>
              <a:blipFill>
                <a:blip r:embed="rId10"/>
                <a:stretch>
                  <a:fillRect l="-31333" t="-123684" r="-53333" b="-192105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>
          <a:xfrm flipH="1">
            <a:off x="5159800" y="5276289"/>
            <a:ext cx="0" cy="5911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02600" y="5943600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00" y="5943600"/>
                <a:ext cx="911476" cy="461665"/>
              </a:xfrm>
              <a:prstGeom prst="rect">
                <a:avLst/>
              </a:prstGeom>
              <a:blipFill>
                <a:blip r:embed="rId11"/>
                <a:stretch>
                  <a:fillRect l="-1333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4855000" y="3405052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00" y="3405052"/>
                <a:ext cx="911476" cy="461665"/>
              </a:xfrm>
              <a:prstGeom prst="rect">
                <a:avLst/>
              </a:prstGeom>
              <a:blipFill>
                <a:blip r:embed="rId12"/>
                <a:stretch>
                  <a:fillRect l="-31333" t="-125333" r="-53333" b="-196000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352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9" grpId="0" animBg="1"/>
      <p:bldP spid="40" grpId="0" animBg="1"/>
      <p:bldP spid="75" grpId="0" animBg="1"/>
      <p:bldP spid="78" grpId="0" animBg="1"/>
      <p:bldP spid="79" grpId="0" animBg="1"/>
      <p:bldP spid="82" grpId="0" animBg="1"/>
      <p:bldP spid="83" grpId="0" animBg="1"/>
      <p:bldP spid="96" grpId="0"/>
      <p:bldP spid="98" grpId="0"/>
      <p:bldP spid="9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08373" y="1287262"/>
                <a:ext cx="11520102" cy="5167513"/>
              </a:xfrm>
            </p:spPr>
            <p:txBody>
              <a:bodyPr/>
              <a:lstStyle>
                <a:defPPr/>
              </a:lstStyle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2: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Example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4: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/3)+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08373" y="1287262"/>
                <a:ext cx="11520102" cy="5167513"/>
              </a:xfrm>
              <a:blipFill>
                <a:blip r:embed="rId2"/>
                <a:stretch>
                  <a:fillRect t="-40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50DDF09-10DD-B708-3201-93F1C013AB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Recurrence tree method - exercises</a:t>
            </a:r>
          </a:p>
        </p:txBody>
      </p:sp>
    </p:spTree>
    <p:extLst>
      <p:ext uri="{BB962C8B-B14F-4D97-AF65-F5344CB8AC3E}">
        <p14:creationId xmlns:p14="http://schemas.microsoft.com/office/powerpoint/2010/main" val="4624628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/>
          <p:nvPr/>
        </p:nvCxnSpPr>
        <p:spPr>
          <a:xfrm flipH="1"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stCxn id="6" idx="4"/>
          </p:cNvCxnSpPr>
          <p:nvPr/>
        </p:nvCxnSpPr>
        <p:spPr>
          <a:xfrm flipH="1"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en-US" sz="2400" b="1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to Recurrence Equation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Different methods to solve recurrence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Divide and Conquer Technique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Multiplying large Integers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Solving using divide and conquer algorithm – 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Search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Sorting (Merge Sort, Quick Sort)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Matrix Multiplication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64328" y="2395075"/>
            <a:ext cx="9663344" cy="2067850"/>
          </a:xfrm>
        </p:spPr>
        <p:txBody>
          <a:bodyPr/>
          <a:lstStyle>
            <a:defPPr/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Divide &amp; Conquer (D&amp;C) Technique</a:t>
            </a:r>
          </a:p>
        </p:txBody>
      </p:sp>
    </p:spTree>
    <p:extLst>
      <p:ext uri="{BB962C8B-B14F-4D97-AF65-F5344CB8AC3E}">
        <p14:creationId xmlns:p14="http://schemas.microsoft.com/office/powerpoint/2010/main" val="276584084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8474" y="985421"/>
            <a:ext cx="11600001" cy="5469354"/>
          </a:xfrm>
        </p:spPr>
        <p:txBody>
          <a:bodyPr>
            <a:normAutofit fontScale="85000" lnSpcReduction="20000"/>
          </a:bodyPr>
          <a:lstStyle>
            <a:defPPr/>
          </a:lstStyle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Many useful algorithms are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recursive in structure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to solve a given problem, they call themselves recursively one or more times.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These algorithms typically follow a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divide-and-conquer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approach: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divide-and-conquer approach involves </a:t>
            </a:r>
            <a:r>
              <a:rPr lang="en-US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three steps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at each level of the recursion: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Divide: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Break the problem into several sub problems that are similar to the original problem but smaller in size. 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Conquer: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Solve the sub problems recursively. If the sub problem sizes are small enough, just solve the sub problems in a straightforward manner.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Combine: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Combine these solutions to create a solution to the original problem.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3B715A-C261-1EED-540B-7E3E7EACB6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95085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D&amp;C Running Time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04800" y="1074198"/>
                <a:ext cx="11623675" cy="5380577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running-time analysis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such divide-and-conquer (D&amp;C) algorithms is almost automatic.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required by D&amp;C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instances of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total time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taken by this divide-and-conquer algorithm is given by recurrence equation,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solution of equation is given as,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the power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4800" y="1074198"/>
                <a:ext cx="11623675" cy="5380577"/>
              </a:xfrm>
              <a:blipFill>
                <a:blip r:embed="rId2"/>
                <a:stretch>
                  <a:fillRect t="-20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052047" y="2424197"/>
                <a:ext cx="3835153" cy="505434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lvl="1"/>
                <a:endParaRPr lang="en-US" sz="2400" b="1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algn="ctr"/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047" y="2424197"/>
                <a:ext cx="3835153" cy="505434"/>
              </a:xfrm>
              <a:prstGeom prst="roundRect">
                <a:avLst/>
              </a:prstGeom>
              <a:blipFill>
                <a:blip r:embed="rId3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358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04225" y="2862262"/>
            <a:ext cx="5983550" cy="1133475"/>
          </a:xfrm>
        </p:spPr>
        <p:txBody>
          <a:bodyPr/>
          <a:lstStyle>
            <a:defPPr/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7606155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57452" y="1047565"/>
                <a:ext cx="11671023" cy="5407210"/>
              </a:xfrm>
            </p:spPr>
            <p:txBody>
              <a:bodyPr/>
              <a:lstStyle>
                <a:defPPr/>
              </a:lstStyle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Binary Search is an extremely well-known instance of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divide-and-conquer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approach.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[1 . .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be an array of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increasing sorted order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; that is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whenever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some number. The problem consists of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array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if it is there.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not in the array, then we want to find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position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where it might be inserted.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57452" y="1047565"/>
                <a:ext cx="11671023" cy="5407210"/>
              </a:xfrm>
              <a:blipFill>
                <a:blip r:embed="rId2"/>
                <a:stretch>
                  <a:fillRect t="-3833" r="-7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D294E44-0A95-AFCD-4048-5111429A0B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81982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399" y="3678709"/>
            <a:ext cx="101131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 dirty="0"/>
              <a:t>Step 1: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23302"/>
              </p:ext>
            </p:extLst>
          </p:nvPr>
        </p:nvGraphicFramePr>
        <p:xfrm>
          <a:off x="2392680" y="1881158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/>
              </a:lstStyle>
              <a:p>
                <a:r>
                  <a:rPr lang="en-US" altLang="en-US" sz="2400"/>
                  <a:t>Input: sorted array of integer values. 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blipFill>
                <a:blip r:embed="rId2"/>
                <a:stretch>
                  <a:fillRect l="-1770" t="-9211" r="0" b="-30263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90281"/>
              </p:ext>
            </p:extLst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5672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Line 1042"/>
          <p:cNvSpPr>
            <a:spLocks noChangeShapeType="1"/>
          </p:cNvSpPr>
          <p:nvPr/>
        </p:nvSpPr>
        <p:spPr bwMode="auto">
          <a:xfrm flipH="1">
            <a:off x="609599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11" name="Text Box 1043"/>
          <p:cNvSpPr txBox="1">
            <a:spLocks noChangeArrowheads="1"/>
          </p:cNvSpPr>
          <p:nvPr/>
        </p:nvSpPr>
        <p:spPr bwMode="auto">
          <a:xfrm>
            <a:off x="4321127" y="5963536"/>
            <a:ext cx="3567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/>
          </a:lstStyle>
          <a:p>
            <a:r>
              <a:rPr lang="en-US" altLang="en-US" sz="2400"/>
              <a:t>Find approximate midpoint</a:t>
            </a:r>
          </a:p>
        </p:txBody>
      </p:sp>
    </p:spTree>
    <p:extLst>
      <p:ext uri="{BB962C8B-B14F-4D97-AF65-F5344CB8AC3E}">
        <p14:creationId xmlns:p14="http://schemas.microsoft.com/office/powerpoint/2010/main" val="2741494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1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98468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 dirty="0"/>
              <a:t>Step 3: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21894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1905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98468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/>
              <a:t>Step 2:</a:t>
            </a:r>
            <a:endParaRPr lang="en-US" b="1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18494"/>
              </p:ext>
            </p:extLst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 flipH="1">
            <a:off x="6067865" y="2410657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/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043"/>
              <p:cNvSpPr txBox="1">
                <a:spLocks noChangeArrowheads="1"/>
              </p:cNvSpPr>
              <p:nvPr/>
            </p:nvSpPr>
            <p:spPr bwMode="auto">
              <a:xfrm>
                <a:off x="3706254" y="3082199"/>
                <a:ext cx="4211217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defPPr/>
              </a:lstStyle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&lt; midpoint value?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6254" y="3082199"/>
                <a:ext cx="4211217" cy="461665"/>
              </a:xfrm>
              <a:prstGeom prst="rect">
                <a:avLst/>
              </a:prstGeom>
              <a:blipFill>
                <a:blip r:embed="rId3"/>
                <a:stretch>
                  <a:fillRect t="-9333" b="-32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56554" y="31003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8" name="Text Box 1042"/>
          <p:cNvSpPr txBox="1">
            <a:spLocks noChangeArrowheads="1"/>
          </p:cNvSpPr>
          <p:nvPr/>
        </p:nvSpPr>
        <p:spPr bwMode="auto">
          <a:xfrm>
            <a:off x="951822" y="6015334"/>
            <a:ext cx="61264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/>
          </a:lstStyle>
          <a:p>
            <a:pPr algn="ctr"/>
            <a:r>
              <a:rPr lang="en-US" altLang="en-US" sz="2400"/>
              <a:t>Search for the target in the area before midpoint. </a:t>
            </a:r>
          </a:p>
        </p:txBody>
      </p:sp>
      <p:sp>
        <p:nvSpPr>
          <p:cNvPr id="19" name="AutoShape 1043"/>
          <p:cNvSpPr/>
          <p:nvPr/>
        </p:nvSpPr>
        <p:spPr bwMode="auto">
          <a:xfrm rot="16200000">
            <a:off x="3748362" y="4030415"/>
            <a:ext cx="533400" cy="3259183"/>
          </a:xfrm>
          <a:prstGeom prst="leftBrace">
            <a:avLst>
              <a:gd name="adj1" fmla="val 42857"/>
              <a:gd name="adj2" fmla="val 50000"/>
            </a:avLst>
          </a:prstGeom>
          <a:noFill/>
          <a:ln w="38100">
            <a:solidFill>
              <a:srgbClr val="AD1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/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043"/>
              <p:cNvSpPr txBox="1">
                <a:spLocks noChangeArrowheads="1"/>
              </p:cNvSpPr>
              <p:nvPr/>
            </p:nvSpPr>
            <p:spPr bwMode="auto">
              <a:xfrm>
                <a:off x="3771446" y="3075093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defPPr/>
              </a:lstStyle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= midpoint value?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No.</a:t>
                </a: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1446" y="3075093"/>
                <a:ext cx="3768725" cy="461665"/>
              </a:xfrm>
              <a:prstGeom prst="rect">
                <a:avLst/>
              </a:prstGeom>
              <a:blipFill>
                <a:blip r:embed="rId4"/>
                <a:stretch>
                  <a:fillRect l="-2427" t="-9211" r="-2104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956554" y="3117380"/>
            <a:ext cx="904914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09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7" grpId="0" animBg="1"/>
      <p:bldP spid="18" grpId="0"/>
      <p:bldP spid="19" grpId="0" animBg="1"/>
      <p:bldP spid="20" grpId="0" animBg="1"/>
      <p:bldP spid="20" grpId="1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98468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 dirty="0"/>
              <a:t>Step 5: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5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98468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 dirty="0"/>
              <a:t>Step 4: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 flipH="1">
            <a:off x="3625110" y="2449846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20" name="Text Box 1043"/>
          <p:cNvSpPr txBox="1">
            <a:spLocks noChangeArrowheads="1"/>
          </p:cNvSpPr>
          <p:nvPr/>
        </p:nvSpPr>
        <p:spPr bwMode="auto">
          <a:xfrm>
            <a:off x="2009001" y="3089707"/>
            <a:ext cx="33832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/>
          </a:lstStyle>
          <a:p>
            <a:r>
              <a:rPr lang="en-US" altLang="en-US" sz="2400"/>
              <a:t>Find approximate midpoint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043"/>
              <p:cNvSpPr txBox="1">
                <a:spLocks noChangeArrowheads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defPPr/>
              </a:lstStyle>
              <a:p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/>
                  <a:t> &gt; value of midpoint? </a:t>
                </a:r>
                <a:r>
                  <a:rPr lang="en-US" altLang="en-US" sz="2400" b="1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21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blipFill>
                <a:blip r:embed="rId3"/>
                <a:stretch>
                  <a:fillRect l="-341" t="-9211" r="-681" b="-30263"/>
                </a:stretch>
              </a:blipFill>
              <a:ln>
                <a:noFill/>
              </a:ln>
              <a:effectLst/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042"/>
          <p:cNvSpPr>
            <a:spLocks noChangeShapeType="1"/>
          </p:cNvSpPr>
          <p:nvPr/>
        </p:nvSpPr>
        <p:spPr bwMode="auto">
          <a:xfrm flipH="1">
            <a:off x="360098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92281" y="605492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20" grpId="0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Example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103794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 dirty="0"/>
              <a:t>Step 7: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58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62606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9491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IN" b="1" dirty="0"/>
              <a:t>Step 6: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22" name="Line 1042"/>
          <p:cNvSpPr>
            <a:spLocks noChangeShapeType="1"/>
          </p:cNvSpPr>
          <p:nvPr/>
        </p:nvSpPr>
        <p:spPr bwMode="auto">
          <a:xfrm flipH="1">
            <a:off x="4437011" y="5353522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044"/>
              <p:cNvSpPr txBox="1">
                <a:spLocks noChangeArrowheads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/>
              </a:lstStyle>
              <a:p>
                <a:pPr algn="ctr"/>
                <a:r>
                  <a:rPr lang="en-US" altLang="en-US" sz="2400"/>
                  <a:t>Search for the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/>
                  <a:t> in the area after midpoint.</a:t>
                </a:r>
              </a:p>
              <a:p>
                <a:pPr algn="ctr"/>
                <a:r>
                  <a:rPr lang="en-US" altLang="en-US" sz="2400"/>
                  <a:t> </a:t>
                </a: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8" name="Text Box 10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blipFill>
                <a:blip r:embed="rId3"/>
                <a:stretch>
                  <a:fillRect l="-1724" t="-9333" r="-1839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1045"/>
          <p:cNvSpPr/>
          <p:nvPr/>
        </p:nvSpPr>
        <p:spPr bwMode="auto">
          <a:xfrm rot="16200000">
            <a:off x="4734197" y="1690551"/>
            <a:ext cx="248194" cy="1674223"/>
          </a:xfrm>
          <a:prstGeom prst="leftBrace">
            <a:avLst>
              <a:gd name="adj1" fmla="val 14286"/>
              <a:gd name="adj2" fmla="val 51429"/>
            </a:avLst>
          </a:prstGeom>
          <a:noFill/>
          <a:ln w="38100">
            <a:solidFill>
              <a:srgbClr val="AD1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/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045"/>
              <p:cNvSpPr txBox="1">
                <a:spLocks noChangeArrowheads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/>
              </a:lstStyle>
              <a:p>
                <a:r>
                  <a:rPr lang="en-US" altLang="en-US" sz="2400" dirty="0"/>
                  <a:t>Find approximate midpoint.</a:t>
                </a:r>
              </a:p>
              <a:p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/>
                  <a:t> = midpoint value? 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24" name="Text Box 10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blipFill>
                <a:blip r:embed="rId4"/>
                <a:stretch>
                  <a:fillRect l="-2676" t="-5147" b="-169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5964440" y="6278880"/>
            <a:ext cx="747077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4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2" grpId="0" animBg="1"/>
      <p:bldP spid="18" grpId="0"/>
      <p:bldP spid="19" grpId="0" animBg="1"/>
      <p:bldP spid="24" grpId="0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– Iterative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/>
          </a:bodyPr>
          <a:lstStyle>
            <a:defPPr/>
          </a:lstStyle>
          <a:p>
            <a:pPr marL="0" indent="0"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biniter</a:t>
            </a: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if x &gt; T[n] then return n+1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← 1; 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j ← n;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while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&lt; j do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k ← (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+ j ) ÷ 2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if  x ≤ T [k]  then  j ← k 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else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← k + 1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9C3D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07661" y="1676400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dirty="0">
                <a:solidFill>
                  <a:srgbClr val="F9C5D7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07661" y="2223414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dirty="0">
                <a:solidFill>
                  <a:srgbClr val="F9C5D7"/>
                </a:solidFill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07661" y="2770428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>
                <a:solidFill>
                  <a:srgbClr val="F9C5D7"/>
                </a:solidFill>
              </a:rPr>
              <a:t>7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07661" y="3864456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dirty="0">
                <a:solidFill>
                  <a:srgbClr val="F9C5D7"/>
                </a:solidFill>
              </a:rPr>
              <a:t>32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07661" y="4411470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dirty="0">
                <a:solidFill>
                  <a:srgbClr val="F9C5D7"/>
                </a:solidFill>
              </a:rPr>
              <a:t>33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07661" y="4958483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dirty="0">
                <a:solidFill>
                  <a:srgbClr val="F9C5D7"/>
                </a:solidFill>
              </a:rPr>
              <a:t>53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07661" y="3317442"/>
            <a:ext cx="64872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dirty="0">
                <a:solidFill>
                  <a:srgbClr val="F9C5D7"/>
                </a:solidFill>
              </a:rPr>
              <a:t>11</a:t>
            </a:r>
          </a:p>
        </p:txBody>
      </p:sp>
      <p:sp>
        <p:nvSpPr>
          <p:cNvPr id="11" name="Oval 10"/>
          <p:cNvSpPr/>
          <p:nvPr/>
        </p:nvSpPr>
        <p:spPr>
          <a:xfrm>
            <a:off x="10315306" y="17526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b="1" err="1">
                <a:solidFill>
                  <a:srgbClr val="AD1457"/>
                </a:solidFill>
              </a:rPr>
              <a:t>i</a:t>
            </a:r>
            <a:endParaRPr lang="en-US" sz="2800" b="1">
              <a:solidFill>
                <a:srgbClr val="AD1457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15306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b="1">
                <a:solidFill>
                  <a:srgbClr val="AD1457"/>
                </a:solidFill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blipFill>
                <a:blip r:embed="rId2"/>
                <a:stretch>
                  <a:fillRect l="-1299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0302243" y="3350622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b="1">
                <a:solidFill>
                  <a:srgbClr val="AD1457"/>
                </a:solidFill>
              </a:rPr>
              <a:t>k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55080" y="3546832"/>
            <a:ext cx="4572000" cy="5219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15305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800" b="1">
                <a:solidFill>
                  <a:srgbClr val="AD1457"/>
                </a:solidFill>
              </a:rPr>
              <a:t>j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772506" y="3312578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72506" y="3856704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blipFill>
                <a:blip r:embed="rId4"/>
                <a:stretch>
                  <a:fillRect l="-549" r="0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941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4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3.33333E-06 L -0.00026 -0.24676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4" presetClass="exit" presetSubtype="10" dur="5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0065 0.06366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6 1.11111E-06 L -3.75E-06 0.32222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65033" y="2450237"/>
            <a:ext cx="7261934" cy="1524416"/>
          </a:xfrm>
        </p:spPr>
        <p:txBody>
          <a:bodyPr>
            <a:normAutofit fontScale="90000"/>
          </a:bodyPr>
          <a:lstStyle>
            <a:defPPr/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Recurrence Equation</a:t>
            </a:r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– Recursive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/>
          </a:bodyPr>
          <a:lstStyle>
            <a:defPPr/>
          </a:lstStyle>
          <a:p>
            <a:pPr marL="0" indent="0">
              <a:buNone/>
            </a:pP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binsearch</a:t>
            </a:r>
            <a:r>
              <a:rPr lang="en-I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= 0 or x &gt; T[n] then return n + 1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else return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dirty="0" err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binrec</a:t>
            </a:r>
            <a:r>
              <a:rPr lang="en-US" sz="2400" b="1" dirty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(T[</a:t>
            </a:r>
            <a:r>
              <a:rPr lang="en-US" sz="2400" b="1" dirty="0" err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,…,j],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if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= j then return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k ← (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+ j) ÷ 2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	if x ≤ T[k] then 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return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(T[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,…,k],x)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	else return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(T[k + 1,…,j], x)</a:t>
            </a:r>
            <a:endParaRPr lang="en-US" sz="2400" dirty="0">
              <a:solidFill>
                <a:srgbClr val="F9C5D7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648836" y="3711104"/>
            <a:ext cx="457200" cy="457200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34436" y="4168304"/>
            <a:ext cx="914400" cy="381000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35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68676" y="1065320"/>
                <a:ext cx="11759799" cy="5389455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the time required for a call on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binrec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),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+ 1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the number of elements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still under consideration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search.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recurrence equation is given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Comparing this to the general template for divide and conquer algorithm,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complexity of binary search is </a:t>
                </a:r>
                <a14:m>
                  <m:oMath xmlns:m="http://schemas.openxmlformats.org/officeDocument/2006/math"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68676" y="1065320"/>
                <a:ext cx="11759799" cy="5389455"/>
              </a:xfrm>
              <a:blipFill>
                <a:blip r:embed="rId2"/>
                <a:stretch>
                  <a:fillRect t="-24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13867" y="2015817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67" y="2015817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3" b="-6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45347" y="3704555"/>
            <a:ext cx="1280160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69" y="4063594"/>
            <a:ext cx="5011271" cy="18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9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dur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ntr" presetSubtype="1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Binary Search –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75208" y="949911"/>
                <a:ext cx="11653267" cy="5504864"/>
              </a:xfrm>
            </p:spPr>
            <p:txBody>
              <a:bodyPr>
                <a:normAutofit/>
              </a:bodyPr>
              <a:lstStyle>
                <a:defPPr/>
              </a:lstStyle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Demonstrate binary search algorithm and find the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following array. [3 / 4]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2, 5, 8, 12, 16, 23, 38, 56, 72, 91</m:t>
                      </m:r>
                    </m:oMath>
                  </m:oMathPara>
                </a14:m>
                <a:endParaRPr lang="en-US" sz="2400" dirty="0">
                  <a:solidFill>
                    <a:srgbClr val="0066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SzPct val="100000"/>
                  <a:buFont typeface="+mj-lt"/>
                  <a:buAutoNum type="arabicPeriod" startAt="2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Explain binary search algorithm and find the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following array. [7]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10, 15, 18, 26, 27, 31, 38, 45, 59</m:t>
                      </m:r>
                    </m:oMath>
                  </m:oMathPara>
                </a14:m>
                <a:endParaRPr lang="en-US" sz="2400" dirty="0">
                  <a:solidFill>
                    <a:srgbClr val="0066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514350" indent="-514350">
                  <a:buSzPct val="100000"/>
                  <a:buFont typeface="+mj-lt"/>
                  <a:buAutoNum type="arabicPeriod" startAt="3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a sorted array of distinct integers. Give an algorithm that can find an index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provided such an index exists. Prove that your algorithm takes time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err="1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worst case.</a:t>
                </a:r>
                <a:endParaRPr lang="en-US" sz="2400" dirty="0">
                  <a:solidFill>
                    <a:srgbClr val="0066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75208" y="949911"/>
                <a:ext cx="11653267" cy="5504864"/>
              </a:xfrm>
              <a:blipFill>
                <a:blip r:embed="rId2"/>
                <a:stretch>
                  <a:fillRect l="-1569" t="-2436" r="-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0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90582" y="2862262"/>
            <a:ext cx="9010835" cy="1133475"/>
          </a:xfrm>
        </p:spPr>
        <p:txBody>
          <a:bodyPr/>
          <a:lstStyle>
            <a:defPPr/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Multiplying Large Integers</a:t>
            </a:r>
          </a:p>
        </p:txBody>
      </p:sp>
    </p:spTree>
    <p:extLst>
      <p:ext uri="{BB962C8B-B14F-4D97-AF65-F5344CB8AC3E}">
        <p14:creationId xmlns:p14="http://schemas.microsoft.com/office/powerpoint/2010/main" val="36019680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Multiplying Large Integers – 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48575" y="1076007"/>
                <a:ext cx="11679900" cy="5378768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Multiplying two 𝑛 digit large integers using </a:t>
                </a:r>
                <a:r>
                  <a:rPr lang="en-US" sz="18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divide and conquer method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Example: Multiplication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981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1234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Convert both the numbers into same length nos. and split each operand into two parts: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can write as,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8575" y="1076007"/>
                <a:ext cx="11679900" cy="5378768"/>
              </a:xfrm>
              <a:blipFill>
                <a:blip r:embed="rId2"/>
                <a:stretch>
                  <a:fillRect t="-20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4408999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709191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n-US" sz="28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blipFill>
                <a:blip r:embed="rId9"/>
                <a:stretch>
                  <a:fillRect l="-1327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09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900+81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  <a:p>
                <a:pPr lvl="1" algn="just"/>
                <a:r>
                  <a:rPr lang="en-US" sz="240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981</m:t>
                    </m:r>
                  </m:oMath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blipFill>
                <a:blip r:embed="rId11"/>
                <a:stretch>
                  <a:fillRect b="-8949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9" idx="0"/>
          </p:cNvCxnSpPr>
          <p:nvPr/>
        </p:nvCxnSpPr>
        <p:spPr>
          <a:xfrm flipH="1">
            <a:off x="36445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5010" y="2804161"/>
            <a:ext cx="310453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 flipH="1">
            <a:off x="69973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>
            <a:off x="8140339" y="2804161"/>
            <a:ext cx="36576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33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Multiplying Large Integers – 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/>
                  <a:t>Now, the required product can be computed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0981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×1234=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1080000 + 127800 + 2754 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1210554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r>
                  <a:rPr lang="en-US" sz="2400" dirty="0"/>
                  <a:t>The above procedure still needs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four half-size multiplications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𝑖𝑖𝑖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computation of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66FF"/>
                    </a:solidFill>
                  </a:rPr>
                  <a:t> </a:t>
                </a:r>
                <a:r>
                  <a:rPr lang="en-US" sz="2400" dirty="0"/>
                  <a:t>can be done as,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Only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one</a:t>
                </a:r>
                <a:r>
                  <a:rPr lang="en-US" sz="2400" dirty="0"/>
                  <a:t> multiplication is required instead of two.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664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293768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904329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31665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71852" y="1880040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b="1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113818" y="4062542"/>
            <a:ext cx="27432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29062" y="3999958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93768" y="3991080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727500" y="4021283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879512" y="4032272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14" idx="2"/>
            <a:endCxn id="18" idx="0"/>
          </p:cNvCxnSpPr>
          <p:nvPr/>
        </p:nvCxnSpPr>
        <p:spPr>
          <a:xfrm>
            <a:off x="6080974" y="4406748"/>
            <a:ext cx="2347783" cy="89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15" idx="2"/>
            <a:endCxn id="18" idx="0"/>
          </p:cNvCxnSpPr>
          <p:nvPr/>
        </p:nvCxnSpPr>
        <p:spPr>
          <a:xfrm flipH="1">
            <a:off x="8428757" y="4417737"/>
            <a:ext cx="804229" cy="87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36465" y="5297694"/>
            <a:ext cx="2584583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US" sz="2400"/>
              <a:t>Additional terms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27500" y="151178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33133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2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10" grpId="0"/>
      <p:bldP spid="11" grpId="0" animBg="1"/>
      <p:bldP spid="14" grpId="0" animBg="1"/>
      <p:bldP spid="15" grpId="0" animBg="1"/>
      <p:bldP spid="18" grpId="0" animBg="1"/>
      <p:bldP spid="19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Multiplying Large Integers – Example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9697" y="711200"/>
            <a:ext cx="11546735" cy="5751744"/>
          </a:xfrm>
        </p:spPr>
        <p:txBody>
          <a:bodyPr>
            <a:normAutofit/>
          </a:bodyPr>
          <a:lstStyle>
            <a:defPPr/>
          </a:lstStyle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Now we can compute the required product as follows:  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pl-PL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𝟏𝟎𝟖</m:t>
                      </m:r>
                    </m:oMath>
                  </m:oMathPara>
                </a14:m>
                <a:endParaRPr lang="pl-PL" sz="2400" b="1">
                  <a:solidFill>
                    <a:schemeClr val="accent6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blipFill>
                <a:blip r:embed="rId2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l-PL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pl-PL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𝟐𝟕𝟓𝟒</m:t>
                      </m:r>
                    </m:oMath>
                  </m:oMathPara>
                </a14:m>
                <a:endParaRPr lang="pl-PL" sz="2400" b="1">
                  <a:solidFill>
                    <a:schemeClr val="accent6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l-PL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𝟒𝟔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𝟒𝟏𝟒𝟎</m:t>
                      </m:r>
                    </m:oMath>
                  </m:oMathPara>
                </a14:m>
                <a:endParaRPr lang="en-US" sz="2400" b="1">
                  <a:solidFill>
                    <a:schemeClr val="accent6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981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1234 = 10</m:t>
                      </m:r>
                      <m:r>
                        <a:rPr lang="en-US" sz="2400" i="1" baseline="3000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1080000 + 127800 + 2754</m:t>
                      </m:r>
                    </m:oMath>
                  </m:oMathPara>
                </a14:m>
                <a:endParaRPr lang="pl-PL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1210554.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>
                  <a:solidFill>
                    <a:srgbClr val="0070C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blipFill>
                <a:blip r:embed="rId9"/>
                <a:stretch>
                  <a:fillRect b="-11842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6854156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343400" y="2554941"/>
            <a:ext cx="1828800" cy="15464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397188" y="3106271"/>
            <a:ext cx="4894730" cy="9816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16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4" grpId="1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Multiplying Large Integers –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30819" y="1012054"/>
                <a:ext cx="11697656" cy="5442721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981 × 1234 can be reduced to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three multiplications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two-figure numbers </a:t>
                </a:r>
                <a:r>
                  <a:rPr lang="en-US" sz="20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(09∙12, 81∙34 𝑎𝑛𝑑 90∙46)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together with a certain number of shifts, additions and subtractions.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Reducing four multiplications to three will enable us </a:t>
                </a:r>
                <a:r>
                  <a:rPr lang="en-US" sz="2000" dirty="0">
                    <a:solidFill>
                      <a:srgbClr val="AD145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to cut 25% of the computing time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required for large multiplications.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obtain an algorithm that can multiply two 𝑛-figure numbers in a time,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𝑻(𝒏)= 𝟑𝒕 (𝒏/𝟐) + 𝒈(𝒏),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Solving it gives,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𝒍𝒈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𝒑𝒐𝒘𝒆𝒓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30819" y="1012054"/>
                <a:ext cx="11697656" cy="5442721"/>
              </a:xfrm>
              <a:blipFill>
                <a:blip r:embed="rId2"/>
                <a:stretch>
                  <a:fillRect t="-2016" r="-6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81102" y="2880754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102" y="2880754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3" b="-6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40157" y="3748049"/>
            <a:ext cx="4760259" cy="497541"/>
          </a:xfrm>
          <a:prstGeom prst="rect">
            <a:avLst/>
          </a:prstGeom>
          <a:noFill/>
          <a:ln w="1905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9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xit" presetSubtype="10" dur="5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Multiplying Large Integers –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48575" y="949911"/>
                <a:ext cx="11679900" cy="5504864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Example: Multiply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𝟖𝟏𝟏𝟒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𝟕𝟔𝟐𝟐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using divide &amp; conquer method.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Solution using D&amp;C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8575" y="949911"/>
                <a:ext cx="11679900" cy="5504864"/>
              </a:xfrm>
              <a:blipFill>
                <a:blip r:embed="rId2"/>
                <a:stretch>
                  <a:fillRect t="-24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𝟕𝟔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blipFill>
                <a:blip r:embed="rId5"/>
                <a:stretch>
                  <a:fillRect b="-11688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80013" y="1954280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000" b="1">
                <a:solidFill>
                  <a:schemeClr val="tx1"/>
                </a:solidFill>
              </a:rPr>
              <a:t>Step 1: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0013" y="2649912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000" b="1">
                <a:solidFill>
                  <a:schemeClr val="tx1"/>
                </a:solidFill>
              </a:rPr>
              <a:t>Step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/>
              </a:lstStyle>
              <a:p>
                <a:r>
                  <a:rPr lang="en-US" sz="2400"/>
                  <a:t>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blipFill>
                <a:blip r:embed="rId7"/>
                <a:stretch>
                  <a:fillRect l="-3285" t="-9211" b="-30263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81∙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6156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=14∙22=308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)∙(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)=95∙98=931</m:t>
                    </m:r>
                  </m:oMath>
                </a14:m>
                <a:r>
                  <a:rPr lang="en-US" sz="2400">
                    <a:solidFill>
                      <a:srgbClr val="AD1457"/>
                    </a:solidFill>
                  </a:rPr>
                  <a:t>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8114</m:t>
                      </m:r>
                      <m:r>
                        <a:rPr lang="en-US" sz="2400" b="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7622=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baseline="30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sz="2400" b="1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61560000+284600+308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=61844908</m:t>
                      </m:r>
                    </m:oMath>
                  </m:oMathPara>
                </a14:m>
                <a:endParaRPr lang="en-US" sz="240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49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97215" y="3429000"/>
            <a:ext cx="3997569" cy="940044"/>
          </a:xfrm>
        </p:spPr>
        <p:txBody>
          <a:bodyPr>
            <a:normAutofit fontScale="90000"/>
          </a:bodyPr>
          <a:lstStyle>
            <a:defPPr/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41485714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8474" y="1056443"/>
            <a:ext cx="11600001" cy="5398332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Many algorithms (divide and conquer) are </a:t>
            </a:r>
            <a:r>
              <a:rPr lang="en-US" sz="28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recursive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in nature. 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When we analyze them, we get a </a:t>
            </a:r>
            <a:r>
              <a:rPr lang="en-US" sz="28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recurrence relation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for time complexity. 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get running time as a function of 𝒏 (input size) and we get the running time </a:t>
            </a:r>
            <a:r>
              <a:rPr lang="en-US" sz="28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 inputs of smaller sizes.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 recurrence is a </a:t>
            </a:r>
            <a:r>
              <a:rPr lang="en-US" sz="28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recursive description of a function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, or a description of a function in terms of itself. 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 recurrence relation </a:t>
            </a:r>
            <a:r>
              <a:rPr lang="en-US" sz="28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recursively defines a sequence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where the next term is a function of the previous terms.</a:t>
            </a:r>
          </a:p>
          <a:p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49D520-0AB1-01A3-0E0A-0FE0B427F5D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11200"/>
          </a:xfrm>
          <a:prstGeom prst="rect">
            <a:avLst/>
          </a:prstGeom>
        </p:spPr>
        <p:txBody>
          <a:bodyPr tIns="91440" bIns="91440" anchor="b">
            <a:normAutofit/>
          </a:bodyPr>
          <a:lstStyle>
            <a:defPPr>
              <a:defRPr/>
            </a:defPPr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9316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3415" y="1019908"/>
            <a:ext cx="11565060" cy="5434867"/>
          </a:xfrm>
        </p:spPr>
        <p:txBody>
          <a:bodyPr>
            <a:normAutofit fontScale="85000" lnSpcReduction="10000"/>
          </a:bodyPr>
          <a:lstStyle>
            <a:defPPr/>
          </a:lstStyle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Merge Sort is an example of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divide and conquer algorithm.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It is based on the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idea of breaking down a list into several sub-lists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until each sub list consists of a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single element.</a:t>
            </a:r>
          </a:p>
          <a:p>
            <a:pPr>
              <a:buClr>
                <a:schemeClr val="tx1"/>
              </a:buClr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Merging those sub lists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a manner that results into a sorted list.</a:t>
            </a:r>
          </a:p>
          <a:p>
            <a:pPr>
              <a:buClr>
                <a:schemeClr val="tx1"/>
              </a:buClr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Procedure</a:t>
            </a:r>
          </a:p>
          <a:p>
            <a:pPr lvl="1" algn="l"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Divide the unsorted list into N sub lists, each containing 1 element</a:t>
            </a:r>
          </a:p>
          <a:p>
            <a:pPr lvl="1" algn="l"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Take adjacent pairs of two singleton lists and merge them to form a list of 2 elements. N will now convert into N/2 lists of size 2</a:t>
            </a:r>
          </a:p>
          <a:p>
            <a:pPr lvl="1" algn="l">
              <a:buClr>
                <a:schemeClr val="tx1"/>
              </a:buClr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Repeat the process till a single sorted list of all the elements is obtained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02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Merge Sort – Example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28070"/>
              </p:ext>
            </p:extLst>
          </p:nvPr>
        </p:nvGraphicFramePr>
        <p:xfrm>
          <a:off x="3041481" y="1539350"/>
          <a:ext cx="593513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1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 dirty="0"/>
                        <a:t>724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/>
                        <a:t>521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/>
                        <a:t>529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400"/>
                        <a:t>189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2400" dirty="0"/>
                        <a:t>451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43157" y="10668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2400" b="1"/>
              <a:t>Unsorted Array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06866"/>
              </p:ext>
            </p:extLst>
          </p:nvPr>
        </p:nvGraphicFramePr>
        <p:xfrm>
          <a:off x="3041480" y="2020974"/>
          <a:ext cx="59351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1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IN" sz="1800" b="1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365081" y="26035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6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sp>
        <p:nvSpPr>
          <p:cNvPr id="9" name="Rectangle 8"/>
          <p:cNvSpPr/>
          <p:nvPr/>
        </p:nvSpPr>
        <p:spPr>
          <a:xfrm>
            <a:off x="342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10" name="Rectangle 9"/>
          <p:cNvSpPr/>
          <p:nvPr/>
        </p:nvSpPr>
        <p:spPr>
          <a:xfrm>
            <a:off x="418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11" name="Rectangle 10"/>
          <p:cNvSpPr/>
          <p:nvPr/>
        </p:nvSpPr>
        <p:spPr>
          <a:xfrm>
            <a:off x="4946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12" name="Rectangle 11"/>
          <p:cNvSpPr/>
          <p:nvPr/>
        </p:nvSpPr>
        <p:spPr>
          <a:xfrm>
            <a:off x="5708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13" name="Rectangle 12"/>
          <p:cNvSpPr/>
          <p:nvPr/>
        </p:nvSpPr>
        <p:spPr>
          <a:xfrm>
            <a:off x="647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14" name="Rectangle 13"/>
          <p:cNvSpPr/>
          <p:nvPr/>
        </p:nvSpPr>
        <p:spPr>
          <a:xfrm>
            <a:off x="723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15" name="Rectangle 14"/>
          <p:cNvSpPr/>
          <p:nvPr/>
        </p:nvSpPr>
        <p:spPr>
          <a:xfrm>
            <a:off x="799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16" name="Rectangle 15"/>
          <p:cNvSpPr/>
          <p:nvPr/>
        </p:nvSpPr>
        <p:spPr>
          <a:xfrm>
            <a:off x="266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8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3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46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4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08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5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6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3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7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9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8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63605" y="2787134"/>
            <a:ext cx="845967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/>
          </a:lstStyle>
          <a:p>
            <a:r>
              <a:rPr lang="en-IN" sz="2400" b="1"/>
              <a:t>Step 1: Split the selected array</a:t>
            </a:r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1669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sp>
        <p:nvSpPr>
          <p:cNvPr id="26" name="Rectangle 25"/>
          <p:cNvSpPr/>
          <p:nvPr/>
        </p:nvSpPr>
        <p:spPr>
          <a:xfrm>
            <a:off x="2431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27" name="Rectangle 26"/>
          <p:cNvSpPr/>
          <p:nvPr/>
        </p:nvSpPr>
        <p:spPr>
          <a:xfrm>
            <a:off x="3193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28" name="Rectangle 27"/>
          <p:cNvSpPr/>
          <p:nvPr/>
        </p:nvSpPr>
        <p:spPr>
          <a:xfrm>
            <a:off x="3955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29" name="Rectangle 28"/>
          <p:cNvSpPr/>
          <p:nvPr/>
        </p:nvSpPr>
        <p:spPr>
          <a:xfrm>
            <a:off x="1669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31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93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3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55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4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5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34" name="Rectangle 33"/>
          <p:cNvSpPr/>
          <p:nvPr/>
        </p:nvSpPr>
        <p:spPr>
          <a:xfrm>
            <a:off x="7537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35" name="Rectangle 34"/>
          <p:cNvSpPr/>
          <p:nvPr/>
        </p:nvSpPr>
        <p:spPr>
          <a:xfrm>
            <a:off x="8299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36" name="Rectangle 35"/>
          <p:cNvSpPr/>
          <p:nvPr/>
        </p:nvSpPr>
        <p:spPr>
          <a:xfrm>
            <a:off x="9061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37" name="Rectangle 36"/>
          <p:cNvSpPr/>
          <p:nvPr/>
        </p:nvSpPr>
        <p:spPr>
          <a:xfrm>
            <a:off x="6775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37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99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3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061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4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193881" y="4114800"/>
            <a:ext cx="25146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08481" y="4114800"/>
            <a:ext cx="25908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82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Merge Sort – Example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508" y="914400"/>
            <a:ext cx="3931920" cy="430887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pPr algn="ctr"/>
            <a:r>
              <a:rPr lang="en-US" sz="2200" b="1">
                <a:solidFill>
                  <a:srgbClr val="AD1457"/>
                </a:solidFill>
              </a:rPr>
              <a:t>Select the left subarray and </a:t>
            </a:r>
            <a:r>
              <a:rPr lang="en-IN" sz="2200" b="1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0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sp>
        <p:nvSpPr>
          <p:cNvPr id="7" name="Rectangle 6"/>
          <p:cNvSpPr/>
          <p:nvPr/>
        </p:nvSpPr>
        <p:spPr>
          <a:xfrm>
            <a:off x="1772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8" name="Rectangle 7"/>
          <p:cNvSpPr/>
          <p:nvPr/>
        </p:nvSpPr>
        <p:spPr>
          <a:xfrm>
            <a:off x="2534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9" name="Rectangle 8"/>
          <p:cNvSpPr/>
          <p:nvPr/>
        </p:nvSpPr>
        <p:spPr>
          <a:xfrm>
            <a:off x="3296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10" name="Rectangle 9"/>
          <p:cNvSpPr/>
          <p:nvPr/>
        </p:nvSpPr>
        <p:spPr>
          <a:xfrm>
            <a:off x="1010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2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4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3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6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4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9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15" name="Rectangle 14"/>
          <p:cNvSpPr/>
          <p:nvPr/>
        </p:nvSpPr>
        <p:spPr>
          <a:xfrm>
            <a:off x="6921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16" name="Rectangle 15"/>
          <p:cNvSpPr/>
          <p:nvPr/>
        </p:nvSpPr>
        <p:spPr>
          <a:xfrm>
            <a:off x="7683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17" name="Rectangle 16"/>
          <p:cNvSpPr/>
          <p:nvPr/>
        </p:nvSpPr>
        <p:spPr>
          <a:xfrm>
            <a:off x="8445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18" name="Rectangle 17"/>
          <p:cNvSpPr/>
          <p:nvPr/>
        </p:nvSpPr>
        <p:spPr>
          <a:xfrm>
            <a:off x="6159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21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3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3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45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b="1">
                <a:solidFill>
                  <a:srgbClr val="C00000"/>
                </a:solidFill>
              </a:rPr>
              <a:t>4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5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1467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705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67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62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27" name="Rectangle 26"/>
          <p:cNvSpPr/>
          <p:nvPr/>
        </p:nvSpPr>
        <p:spPr>
          <a:xfrm>
            <a:off x="3524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28" name="Rectangle 27"/>
          <p:cNvSpPr/>
          <p:nvPr/>
        </p:nvSpPr>
        <p:spPr>
          <a:xfrm>
            <a:off x="2762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24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467397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34197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05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sp>
        <p:nvSpPr>
          <p:cNvPr id="33" name="Rectangle 32"/>
          <p:cNvSpPr/>
          <p:nvPr/>
        </p:nvSpPr>
        <p:spPr>
          <a:xfrm>
            <a:off x="4005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197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35" name="Rectangle 34"/>
          <p:cNvSpPr/>
          <p:nvPr/>
        </p:nvSpPr>
        <p:spPr>
          <a:xfrm>
            <a:off x="16197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34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37" name="Rectangle 36"/>
          <p:cNvSpPr/>
          <p:nvPr/>
        </p:nvSpPr>
        <p:spPr>
          <a:xfrm>
            <a:off x="2534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7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39" name="Rectangle 38"/>
          <p:cNvSpPr/>
          <p:nvPr/>
        </p:nvSpPr>
        <p:spPr>
          <a:xfrm>
            <a:off x="3677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815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673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8389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247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5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45" name="Rectangle 44"/>
          <p:cNvSpPr/>
          <p:nvPr/>
        </p:nvSpPr>
        <p:spPr>
          <a:xfrm>
            <a:off x="1467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sp>
        <p:nvSpPr>
          <p:cNvPr id="46" name="Rectangle 45"/>
          <p:cNvSpPr/>
          <p:nvPr/>
        </p:nvSpPr>
        <p:spPr>
          <a:xfrm>
            <a:off x="2762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47" name="Rectangle 46"/>
          <p:cNvSpPr/>
          <p:nvPr/>
        </p:nvSpPr>
        <p:spPr>
          <a:xfrm>
            <a:off x="3524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cxnSp>
        <p:nvCxnSpPr>
          <p:cNvPr id="48" name="Straight Arrow Connector 47"/>
          <p:cNvCxnSpPr>
            <a:stCxn id="32" idx="2"/>
          </p:cNvCxnSpPr>
          <p:nvPr/>
        </p:nvCxnSpPr>
        <p:spPr>
          <a:xfrm>
            <a:off x="781597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2"/>
          </p:cNvCxnSpPr>
          <p:nvPr/>
        </p:nvCxnSpPr>
        <p:spPr>
          <a:xfrm flipH="1">
            <a:off x="14673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2"/>
          </p:cNvCxnSpPr>
          <p:nvPr/>
        </p:nvCxnSpPr>
        <p:spPr>
          <a:xfrm>
            <a:off x="2915197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2"/>
          </p:cNvCxnSpPr>
          <p:nvPr/>
        </p:nvCxnSpPr>
        <p:spPr>
          <a:xfrm flipH="1">
            <a:off x="35247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84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53" name="Rectangle 52"/>
          <p:cNvSpPr/>
          <p:nvPr/>
        </p:nvSpPr>
        <p:spPr>
          <a:xfrm>
            <a:off x="1746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54" name="Rectangle 53"/>
          <p:cNvSpPr/>
          <p:nvPr/>
        </p:nvSpPr>
        <p:spPr>
          <a:xfrm>
            <a:off x="2508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55" name="Rectangle 54"/>
          <p:cNvSpPr/>
          <p:nvPr/>
        </p:nvSpPr>
        <p:spPr>
          <a:xfrm>
            <a:off x="3270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67397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534197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854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59" name="Rectangle 58"/>
          <p:cNvSpPr/>
          <p:nvPr/>
        </p:nvSpPr>
        <p:spPr>
          <a:xfrm>
            <a:off x="6616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60" name="Rectangle 59"/>
          <p:cNvSpPr/>
          <p:nvPr/>
        </p:nvSpPr>
        <p:spPr>
          <a:xfrm>
            <a:off x="5854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16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11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63" name="Rectangle 62"/>
          <p:cNvSpPr/>
          <p:nvPr/>
        </p:nvSpPr>
        <p:spPr>
          <a:xfrm>
            <a:off x="8673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64" name="Rectangle 63"/>
          <p:cNvSpPr/>
          <p:nvPr/>
        </p:nvSpPr>
        <p:spPr>
          <a:xfrm>
            <a:off x="7911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673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2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616342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683142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3416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69" name="Rectangle 68"/>
          <p:cNvSpPr/>
          <p:nvPr/>
        </p:nvSpPr>
        <p:spPr>
          <a:xfrm>
            <a:off x="5523416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7687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71" name="Rectangle 70"/>
          <p:cNvSpPr/>
          <p:nvPr/>
        </p:nvSpPr>
        <p:spPr>
          <a:xfrm>
            <a:off x="67687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6831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73" name="Rectangle 72"/>
          <p:cNvSpPr/>
          <p:nvPr/>
        </p:nvSpPr>
        <p:spPr>
          <a:xfrm>
            <a:off x="76831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499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75" name="Rectangle 74"/>
          <p:cNvSpPr/>
          <p:nvPr/>
        </p:nvSpPr>
        <p:spPr>
          <a:xfrm>
            <a:off x="87499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r"/>
            <a:r>
              <a:rPr lang="en-IN" b="1">
                <a:solidFill>
                  <a:srgbClr val="C00000"/>
                </a:solidFill>
              </a:rPr>
              <a:t>1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305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163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9879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6737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854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81" name="Rectangle 80"/>
          <p:cNvSpPr/>
          <p:nvPr/>
        </p:nvSpPr>
        <p:spPr>
          <a:xfrm>
            <a:off x="6616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82" name="Rectangle 81"/>
          <p:cNvSpPr/>
          <p:nvPr/>
        </p:nvSpPr>
        <p:spPr>
          <a:xfrm>
            <a:off x="7911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83" name="Rectangle 82"/>
          <p:cNvSpPr/>
          <p:nvPr/>
        </p:nvSpPr>
        <p:spPr>
          <a:xfrm>
            <a:off x="8673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930542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2"/>
          </p:cNvCxnSpPr>
          <p:nvPr/>
        </p:nvCxnSpPr>
        <p:spPr>
          <a:xfrm flipH="1">
            <a:off x="66163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2" idx="2"/>
          </p:cNvCxnSpPr>
          <p:nvPr/>
        </p:nvCxnSpPr>
        <p:spPr>
          <a:xfrm>
            <a:off x="8064142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4" idx="2"/>
          </p:cNvCxnSpPr>
          <p:nvPr/>
        </p:nvCxnSpPr>
        <p:spPr>
          <a:xfrm flipH="1">
            <a:off x="85975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133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89" name="Rectangle 88"/>
          <p:cNvSpPr/>
          <p:nvPr/>
        </p:nvSpPr>
        <p:spPr>
          <a:xfrm>
            <a:off x="6895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90" name="Rectangle 89"/>
          <p:cNvSpPr/>
          <p:nvPr/>
        </p:nvSpPr>
        <p:spPr>
          <a:xfrm>
            <a:off x="7657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91" name="Rectangle 90"/>
          <p:cNvSpPr/>
          <p:nvPr/>
        </p:nvSpPr>
        <p:spPr>
          <a:xfrm>
            <a:off x="8419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6616342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7683142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84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2</a:t>
            </a:r>
            <a:endParaRPr lang="en-US" sz="2400" b="1"/>
          </a:p>
        </p:txBody>
      </p:sp>
      <p:sp>
        <p:nvSpPr>
          <p:cNvPr id="95" name="Rectangle 94"/>
          <p:cNvSpPr/>
          <p:nvPr/>
        </p:nvSpPr>
        <p:spPr>
          <a:xfrm>
            <a:off x="261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31</a:t>
            </a:r>
            <a:endParaRPr lang="en-US" sz="2400" b="1"/>
          </a:p>
        </p:txBody>
      </p:sp>
      <p:sp>
        <p:nvSpPr>
          <p:cNvPr id="96" name="Rectangle 95"/>
          <p:cNvSpPr/>
          <p:nvPr/>
        </p:nvSpPr>
        <p:spPr>
          <a:xfrm>
            <a:off x="337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98</a:t>
            </a:r>
            <a:endParaRPr lang="en-US" sz="2400" b="1"/>
          </a:p>
        </p:txBody>
      </p:sp>
      <p:sp>
        <p:nvSpPr>
          <p:cNvPr id="97" name="Rectangle 96"/>
          <p:cNvSpPr/>
          <p:nvPr/>
        </p:nvSpPr>
        <p:spPr>
          <a:xfrm>
            <a:off x="4134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189</a:t>
            </a:r>
            <a:endParaRPr lang="en-US" sz="2400" b="1"/>
          </a:p>
        </p:txBody>
      </p:sp>
      <p:sp>
        <p:nvSpPr>
          <p:cNvPr id="98" name="Rectangle 97"/>
          <p:cNvSpPr/>
          <p:nvPr/>
        </p:nvSpPr>
        <p:spPr>
          <a:xfrm>
            <a:off x="4896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451</a:t>
            </a:r>
            <a:endParaRPr lang="en-US" sz="2400" b="1"/>
          </a:p>
        </p:txBody>
      </p:sp>
      <p:sp>
        <p:nvSpPr>
          <p:cNvPr id="99" name="Rectangle 98"/>
          <p:cNvSpPr/>
          <p:nvPr/>
        </p:nvSpPr>
        <p:spPr>
          <a:xfrm>
            <a:off x="565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521</a:t>
            </a:r>
            <a:endParaRPr lang="en-US" sz="2400" b="1"/>
          </a:p>
        </p:txBody>
      </p:sp>
      <p:sp>
        <p:nvSpPr>
          <p:cNvPr id="100" name="Rectangle 99"/>
          <p:cNvSpPr/>
          <p:nvPr/>
        </p:nvSpPr>
        <p:spPr>
          <a:xfrm>
            <a:off x="642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529</a:t>
            </a:r>
            <a:endParaRPr lang="en-US" sz="2400" b="1"/>
          </a:p>
        </p:txBody>
      </p:sp>
      <p:sp>
        <p:nvSpPr>
          <p:cNvPr id="101" name="Rectangle 100"/>
          <p:cNvSpPr/>
          <p:nvPr/>
        </p:nvSpPr>
        <p:spPr>
          <a:xfrm>
            <a:off x="718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IN" sz="2400" b="1"/>
              <a:t>724</a:t>
            </a:r>
            <a:endParaRPr lang="en-US" sz="2400" b="1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2508797" y="5638800"/>
            <a:ext cx="23876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4896398" y="5643154"/>
            <a:ext cx="2758436" cy="37664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451572" y="914400"/>
            <a:ext cx="4023360" cy="430887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pPr algn="ctr"/>
            <a:r>
              <a:rPr lang="en-US" sz="2200" b="1">
                <a:solidFill>
                  <a:srgbClr val="AD1457"/>
                </a:solidFill>
              </a:rPr>
              <a:t>Select the right subarray and </a:t>
            </a:r>
            <a:r>
              <a:rPr lang="en-IN" sz="2200" b="1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10165" y="2438053"/>
            <a:ext cx="77811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US" sz="2400">
                <a:solidFill>
                  <a:srgbClr val="002060"/>
                </a:solidFill>
              </a:rPr>
              <a:t>Split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403378" y="4874567"/>
            <a:ext cx="100584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US" sz="2400">
                <a:solidFill>
                  <a:srgbClr val="002060"/>
                </a:solidFill>
              </a:rPr>
              <a:t>Merge </a:t>
            </a:r>
          </a:p>
        </p:txBody>
      </p:sp>
      <p:cxnSp>
        <p:nvCxnSpPr>
          <p:cNvPr id="107" name="Straight Arrow Connector 106"/>
          <p:cNvCxnSpPr>
            <a:stCxn id="105" idx="0"/>
          </p:cNvCxnSpPr>
          <p:nvPr/>
        </p:nvCxnSpPr>
        <p:spPr>
          <a:xfrm flipH="1" flipV="1">
            <a:off x="4899224" y="1750824"/>
            <a:ext cx="0" cy="68722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5" idx="2"/>
          </p:cNvCxnSpPr>
          <p:nvPr/>
        </p:nvCxnSpPr>
        <p:spPr>
          <a:xfrm flipH="1">
            <a:off x="4899223" y="2899718"/>
            <a:ext cx="1" cy="109276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602481" y="4038600"/>
            <a:ext cx="5715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6" idx="0"/>
          </p:cNvCxnSpPr>
          <p:nvPr/>
        </p:nvCxnSpPr>
        <p:spPr>
          <a:xfrm flipH="1" flipV="1">
            <a:off x="4906298" y="4076700"/>
            <a:ext cx="0" cy="79786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6" idx="2"/>
          </p:cNvCxnSpPr>
          <p:nvPr/>
        </p:nvCxnSpPr>
        <p:spPr>
          <a:xfrm flipH="1">
            <a:off x="4906298" y="5336232"/>
            <a:ext cx="0" cy="68356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174313" y="5268123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326782" y="5257800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9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 nodeType="clickPar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 nodeType="clickPar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 nodeType="clickPar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 nodeType="clickPar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 nodeType="clickPar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 nodeType="clickPar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63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06 2.59259E-06 L 0.06224 -0.0007" pathEditMode="relative" rAng="0" ptsTypes="AA">
                                      <p:cBhvr>
                                        <p:cTn id="37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 nodeType="clickPar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 nodeType="clickPar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 nodeType="clickPar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 nodeType="clickPar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2" presetClass="entr" presetSubtype="4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/>
      <p:bldP spid="105" grpId="0" animBg="1"/>
      <p:bldP spid="106" grpId="0" animBg="1"/>
      <p:bldP spid="112" grpId="0" animBg="1"/>
      <p:bldP spid="112" grpId="1" animBg="1"/>
      <p:bldP spid="1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Merge Sort –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5759450" cy="5591175"/>
          </a:xfrm>
          <a:solidFill>
            <a:srgbClr val="424242"/>
          </a:solidFill>
        </p:spPr>
        <p:txBody>
          <a:bodyPr>
            <a:normAutofit fontScale="70000" lnSpcReduction="20000"/>
          </a:bodyPr>
          <a:lstStyle>
            <a:defPPr/>
          </a:lstStyle>
          <a:p>
            <a:pPr marL="0" indent="0">
              <a:buNone/>
            </a:pPr>
            <a:r>
              <a:rPr lang="pt-BR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mergesort(T[1,…,n])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if n is sufficiently small then insert(T)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array U[1,…,1+n/2],V[1,…,1+n/2]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U[1,…,n/2] ← T[1,…,n/2]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V[1,…,n/2] ← T[n/2+1,…,n]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mergesort(U[1,…,n/2])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mergesort(V[1,…,n/2])</a:t>
            </a:r>
          </a:p>
          <a:p>
            <a:pPr marL="0" indent="0">
              <a:buNone/>
            </a:pPr>
            <a:r>
              <a:rPr lang="pt-BR" b="1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merge(U, V, T)</a:t>
            </a:r>
          </a:p>
          <a:p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305556" y="863444"/>
            <a:ext cx="5760720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defPPr/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merge(U[1,…,m+1],V[1,…,n+1],T[1,…,m+n])</a:t>
            </a:r>
          </a:p>
          <a:p>
            <a:pPr marL="0" indent="0">
              <a:buNone/>
            </a:pPr>
            <a:r>
              <a:rPr lang="en-IN" b="1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 ← 1;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 ← 1;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U[m+1], V[n+1] ← ∞;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 k ← 1 to m + n do 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if U[i] &lt; V[j] 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	then T[k] ← U[i]; 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	i ← i + 1;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else T[k] ← V[j]; 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j ← j + 1;     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</a:t>
            </a:r>
            <a:endParaRPr lang="en-US">
              <a:solidFill>
                <a:srgbClr val="F9C5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3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Merge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56882" y="973015"/>
                <a:ext cx="11771593" cy="5481760"/>
              </a:xfrm>
            </p:spPr>
            <p:txBody>
              <a:bodyPr>
                <a:normAutofit/>
              </a:bodyPr>
              <a:lstStyle>
                <a:defPPr/>
              </a:lstStyle>
              <a:p>
                <a:pPr>
                  <a:spcBef>
                    <a:spcPts val="1200"/>
                  </a:spcBef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the time taken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by this algorithm to sort an array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elements.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Separating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takes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linear time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𝑚𝑒𝑟𝑔𝑒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also takes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linear time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 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l-G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Applying  the general case,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baseline="3000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second case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applies so,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err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of merge sort is </a:t>
                </a:r>
                <a14:m>
                  <m:oMath xmlns:m="http://schemas.openxmlformats.org/officeDocument/2006/math"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l-GR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err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56882" y="973015"/>
                <a:ext cx="11771593" cy="5481760"/>
              </a:xfrm>
              <a:blipFill>
                <a:blip r:embed="rId2"/>
                <a:stretch>
                  <a:fillRect t="-2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7539318" y="4236166"/>
                <a:ext cx="4495800" cy="175823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𝒍𝒐𝒈𝒏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𝒍𝒐𝒈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318" y="4236166"/>
                <a:ext cx="4495800" cy="17582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069268" y="2497537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68" y="2497537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030936" y="4262873"/>
            <a:ext cx="1397893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8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5415" y="2002631"/>
            <a:ext cx="9941169" cy="2852737"/>
          </a:xfrm>
        </p:spPr>
        <p:txBody>
          <a:bodyPr/>
          <a:lstStyle>
            <a:defPPr/>
          </a:lstStyle>
          <a:p>
            <a:pPr algn="ctr"/>
            <a:r>
              <a:rPr lang="fr-FR" dirty="0">
                <a:latin typeface="Algerian" panose="04020705040A02060702" pitchFamily="82" charset="0"/>
              </a:rPr>
              <a:t>Strassen’s Algorithm for Matrix Multiplication 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2076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Multiplication</a:t>
            </a:r>
            <a:endParaRPr lang="en-US" sz="280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>
                <a:defPPr/>
              </a:lstStyle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Multiply following two matrices. Count how many scalar multiplications are required.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𝑎𝑛𝑠𝑤𝑒𝑟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×6+3×4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×8+3×2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×6+5×4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×8+5×2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multiply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matrices, total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2400" i="1" baseline="30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scalar multiplications are required. 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3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>
            <a:cxnSpLocks/>
          </p:cNvCxnSpPr>
          <p:nvPr/>
        </p:nvCxnSpPr>
        <p:spPr>
          <a:xfrm>
            <a:off x="5035145" y="2832428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35145" y="3201784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87197" y="2832428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87197" y="3193033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5720" y="2832428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85720" y="319575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8150664" y="2844151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50664" y="3201784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94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Matrix Multiplication</a:t>
            </a:r>
            <a:endParaRPr lang="en-US" sz="280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/>
                  <a:t>In general,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are two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sz="2400" dirty="0"/>
                  <a:t> matrices to be multiplied.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Computing each entry in the product takes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multiplications </a:t>
                </a:r>
                <a:r>
                  <a:rPr lang="en-US" sz="2400" dirty="0"/>
                  <a:t>and there are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baseline="30000" dirty="0"/>
                  <a:t> </a:t>
                </a:r>
                <a:r>
                  <a:rPr lang="en-US" sz="2400" b="1" dirty="0"/>
                  <a:t>entries </a:t>
                </a:r>
                <a:r>
                  <a:rPr lang="en-US" sz="2400" dirty="0"/>
                  <a:t>for a total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400" b="1" dirty="0"/>
                  <a:t>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l="-664" t="-1418" r="-6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543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Strassen’s Algorithm for Matrix Multiplication 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22738" y="984738"/>
                <a:ext cx="11705737" cy="5470037"/>
              </a:xfrm>
            </p:spPr>
            <p:txBody>
              <a:bodyPr/>
              <a:lstStyle>
                <a:defPPr/>
              </a:lstStyle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the problem of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multiplying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two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matrices. 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Strassen’s devised a better method which has the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same basic method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the multiplication of long integers. 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main idea is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save one multiplication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a small problem and then use recursion.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22738" y="984738"/>
                <a:ext cx="11705737" cy="5470037"/>
              </a:xfrm>
              <a:blipFill>
                <a:blip r:embed="rId2"/>
                <a:stretch>
                  <a:fillRect t="-37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798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Strassen’s Algorithm for Matrix Multiplication 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099" y="1058405"/>
            <a:ext cx="1116623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9099" y="1677888"/>
                <a:ext cx="237744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1677888"/>
                <a:ext cx="2377440" cy="4775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3052481" y="904705"/>
            <a:ext cx="0" cy="5669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3417" y="1058405"/>
            <a:ext cx="1122736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83808" y="1677888"/>
                <a:ext cx="232410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All above operations involve only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one multiplication</a:t>
                </a:r>
                <a:r>
                  <a:rPr lang="en-US" sz="2400" dirty="0">
                    <a:solidFill>
                      <a:srgbClr val="AD1457"/>
                    </a:solidFill>
                  </a:rPr>
                  <a:t>. </a:t>
                </a:r>
                <a:endParaRPr lang="en-US" sz="2400" b="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808" y="1677888"/>
                <a:ext cx="2324100" cy="4775969"/>
              </a:xfrm>
              <a:prstGeom prst="rect">
                <a:avLst/>
              </a:prstGeom>
              <a:blipFill>
                <a:blip r:embed="rId3"/>
                <a:stretch>
                  <a:fillRect l="-2611" r="-5222" b="-5344"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H="1">
            <a:off x="5856553" y="904705"/>
            <a:ext cx="0" cy="5669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63233" y="1058405"/>
            <a:ext cx="115372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63233" y="1661097"/>
                <a:ext cx="331470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>
                  <a:spcAft>
                    <a:spcPts val="600"/>
                  </a:spcAft>
                </a:pPr>
                <a:r>
                  <a:rPr lang="en-US" sz="2400" b="0">
                    <a:solidFill>
                      <a:srgbClr val="AD1457"/>
                    </a:solidFill>
                  </a:rPr>
                  <a:t>Final Answer: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>
                  <a:solidFill>
                    <a:srgbClr val="0066FF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>
                    <a:solidFill>
                      <a:srgbClr val="AD1457"/>
                    </a:solidFill>
                  </a:rPr>
                  <a:t>Where,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>
                    <a:solidFill>
                      <a:srgbClr val="0066FF"/>
                    </a:solidFill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>
                    <a:solidFill>
                      <a:srgbClr val="AD1457"/>
                    </a:solidFill>
                  </a:rPr>
                  <a:t>No multiplication is required here.</a:t>
                </a:r>
                <a:endParaRPr lang="en-US" sz="2400" b="0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33" y="1661097"/>
                <a:ext cx="3314700" cy="4775969"/>
              </a:xfrm>
              <a:prstGeom prst="rect">
                <a:avLst/>
              </a:prstGeom>
              <a:blipFill>
                <a:blip r:embed="rId4"/>
                <a:stretch>
                  <a:fillRect l="-2564"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918438" y="898184"/>
                <a:ext cx="4156331" cy="662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/>
              </a:lstStyle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438" y="898184"/>
                <a:ext cx="4156331" cy="662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4796608" y="1731135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26829" y="2156472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13728" y="2597940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5938" y="3042866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05168" y="3484334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4498" y="3925802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628207" y="4354597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6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Methods to Solve Recurrence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4085" y="1056443"/>
            <a:ext cx="11644390" cy="5398332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Substitution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Homogeneous  (characteristic equation)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Inhomogeneous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Master method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Recurrence tree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Intelligent guess work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Change of variable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Range transformations </a:t>
            </a:r>
          </a:p>
          <a:p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219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mph" presetSubtype="0" dur="5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mph" presetSubtype="0" dur="5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mph" presetSubtype="0" dur="5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mph" presetSubtype="0" dur="5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Strassen’s Algorithm - </a:t>
            </a:r>
            <a:r>
              <a:rPr lang="fr-FR" sz="2800" dirty="0" err="1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Analysis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52400" y="984738"/>
                <a:ext cx="11776075" cy="5470037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is therefore possible to multiply two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2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matrices using only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seven scalar multiplications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the time needed to multiply two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matrices by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recursive use of equations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30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general equation applies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third case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applies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 baseline="30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7&gt;2.81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it is possible to multiply two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matrices in a time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𝟖𝟏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52400" y="984738"/>
                <a:ext cx="11776075" cy="5470037"/>
              </a:xfrm>
              <a:blipFill>
                <a:blip r:embed="rId2"/>
                <a:stretch>
                  <a:fillRect t="-20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3505199" y="4865452"/>
                <a:ext cx="4560277" cy="174172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2400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&lt;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𝒍𝒐𝒈𝒏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rgbClr val="AD145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AD145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𝒍𝒐𝒈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rgbClr val="AD145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2400" b="1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&gt;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99" y="4865452"/>
                <a:ext cx="4560277" cy="17417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408893" y="1837251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93" y="1837251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499091" y="4122909"/>
            <a:ext cx="973156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0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04492" y="3429000"/>
            <a:ext cx="4783015" cy="1022106"/>
          </a:xfrm>
        </p:spPr>
        <p:txBody>
          <a:bodyPr/>
          <a:lstStyle>
            <a:defPPr/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342292057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84738"/>
            <a:ext cx="11928475" cy="5470037"/>
          </a:xfrm>
        </p:spPr>
        <p:txBody>
          <a:bodyPr>
            <a:normAutofit/>
          </a:bodyPr>
          <a:lstStyle>
            <a:defPPr/>
          </a:lstStyle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Quick sort chooses the first element as a </a:t>
            </a:r>
            <a:r>
              <a:rPr lang="en-US" sz="24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pivot element,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lower bound is the first index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and an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upper bound is the last index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array is then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partitioned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on either side of the </a:t>
            </a:r>
            <a:r>
              <a:rPr lang="en-US" sz="24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pivot.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Elements are moved so that, those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greater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than the </a:t>
            </a:r>
            <a:r>
              <a:rPr lang="en-US" sz="2400" dirty="0">
                <a:solidFill>
                  <a:srgbClr val="AD145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pivot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are shifted to its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right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whereas the others are shifted to its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left.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Each Partition is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internally sorted recursively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38846" y="5264076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42</a:t>
            </a:r>
          </a:p>
        </p:txBody>
      </p:sp>
      <p:sp>
        <p:nvSpPr>
          <p:cNvPr id="5" name="Rectangle 4"/>
          <p:cNvSpPr/>
          <p:nvPr/>
        </p:nvSpPr>
        <p:spPr>
          <a:xfrm>
            <a:off x="32722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3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65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99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9" name="Rectangle 8"/>
          <p:cNvSpPr/>
          <p:nvPr/>
        </p:nvSpPr>
        <p:spPr>
          <a:xfrm>
            <a:off x="54133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67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0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388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22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3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65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99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133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67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80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060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394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060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394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94986" y="60310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cxnSp>
        <p:nvCxnSpPr>
          <p:cNvPr id="25" name="Straight Arrow Connector 24"/>
          <p:cNvCxnSpPr>
            <a:stCxn id="24" idx="0"/>
            <a:endCxn id="4" idx="2"/>
          </p:cNvCxnSpPr>
          <p:nvPr/>
        </p:nvCxnSpPr>
        <p:spPr>
          <a:xfrm flipH="1" flipV="1">
            <a:off x="3005546" y="5645076"/>
            <a:ext cx="1999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75142" y="603146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H="1" flipV="1">
            <a:off x="7796122" y="5645524"/>
            <a:ext cx="1998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27" y="3733800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Pivot </a:t>
            </a:r>
          </a:p>
          <a:p>
            <a:pPr algn="ctr"/>
            <a:r>
              <a:rPr lang="en-US" b="1">
                <a:solidFill>
                  <a:srgbClr val="AD1457"/>
                </a:solidFill>
              </a:rPr>
              <a:t>Element</a:t>
            </a:r>
          </a:p>
        </p:txBody>
      </p:sp>
      <p:cxnSp>
        <p:nvCxnSpPr>
          <p:cNvPr id="29" name="Straight Arrow Connector 28"/>
          <p:cNvCxnSpPr>
            <a:stCxn id="28" idx="2"/>
            <a:endCxn id="12" idx="0"/>
          </p:cNvCxnSpPr>
          <p:nvPr/>
        </p:nvCxnSpPr>
        <p:spPr>
          <a:xfrm flipH="1">
            <a:off x="2996661" y="4380131"/>
            <a:ext cx="0" cy="50665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95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6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42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/>
          </a:lstStyle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i; l ← j+1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T[k] &gt; p or k ≥ j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Swap T[k] and T[l]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k ← k+1 until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T[k] &gt;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l ← l-1 until    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1023" y="5027025"/>
            <a:ext cx="193158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/>
          </a:lstStyle>
          <a:p>
            <a:r>
              <a:rPr lang="en-US" sz="2000" b="1">
                <a:solidFill>
                  <a:srgbClr val="AD1457"/>
                </a:solidFill>
              </a:rPr>
              <a:t>LB = 0, UB =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1023" y="5482048"/>
            <a:ext cx="92890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/>
          </a:lstStyle>
          <a:p>
            <a:r>
              <a:rPr lang="en-US" sz="2000" b="1" dirty="0">
                <a:solidFill>
                  <a:srgbClr val="AD1457"/>
                </a:solidFill>
              </a:rPr>
              <a:t>p = 42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269929" y="1655343"/>
            <a:ext cx="311304" cy="443173"/>
            <a:chOff x="3701591" y="1754959"/>
            <a:chExt cx="311304" cy="443173"/>
          </a:xfrm>
        </p:grpSpPr>
        <p:sp>
          <p:nvSpPr>
            <p:cNvPr id="35" name="TextBox 34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5866233" y="2689412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42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3996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739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407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1334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510681" y="3097378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818958" y="3134481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55" name="Freeform 54"/>
          <p:cNvSpPr/>
          <p:nvPr/>
        </p:nvSpPr>
        <p:spPr>
          <a:xfrm flipV="1">
            <a:off x="7190816" y="2427058"/>
            <a:ext cx="2690100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37963" y="23816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1600" b="1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866233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42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3996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7019931" y="4335657"/>
            <a:ext cx="311304" cy="443173"/>
            <a:chOff x="3701591" y="1754959"/>
            <a:chExt cx="311304" cy="443173"/>
          </a:xfrm>
        </p:grpSpPr>
        <p:sp>
          <p:nvSpPr>
            <p:cNvPr id="68" name="TextBox 6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9718617" y="4322594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7473970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42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75" name="Freeform 74"/>
          <p:cNvSpPr/>
          <p:nvPr/>
        </p:nvSpPr>
        <p:spPr>
          <a:xfrm flipV="1">
            <a:off x="6079989" y="3670986"/>
            <a:ext cx="1673133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615688" y="36212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1600" b="1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983812" y="1708358"/>
            <a:ext cx="311304" cy="443173"/>
            <a:chOff x="3701591" y="1754959"/>
            <a:chExt cx="311304" cy="443173"/>
          </a:xfrm>
        </p:grpSpPr>
        <p:sp>
          <p:nvSpPr>
            <p:cNvPr id="79" name="TextBox 78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6091022" y="5937071"/>
            <a:ext cx="16621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/>
          </a:lstStyle>
          <a:p>
            <a:r>
              <a:rPr lang="en-US" sz="2000" b="1" dirty="0">
                <a:solidFill>
                  <a:srgbClr val="AD1457"/>
                </a:solidFill>
              </a:rPr>
              <a:t>k = 0, l = 10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7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06 0 L 0.0457 -0.00093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06 3.7037E-06 L 0.04883 0.00046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06 3.7037E-07 L 0.00105 0.09699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07 -1.85185E-06 L -0.04531 0.00093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00093 L -0.08503 0.00278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06 -1.85185E-06 L 0.04688 -0.00139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9 L 0.0918 -0.00139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06 1.11022E-16 L -0.04063 0.00046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3 0.00046 L -0.08555 -0.00162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55 -0.00162 L -0.12956 0.00046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6 0.00046 L -0.17448 0.00046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4" presetClass="exit" presetSubtype="10" dur="5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ntr" presetSubtype="1" dur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06 2.59259E-06 L 3.75E-06 0.29352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3" grpId="0" animBg="1"/>
      <p:bldP spid="74" grpId="0" animBg="1"/>
      <p:bldP spid="75" grpId="0" animBg="1"/>
      <p:bldP spid="76" grpId="0"/>
      <p:bldP spid="77" grpId="0" animBg="1"/>
      <p:bldP spid="77" grpId="3" animBg="1"/>
      <p:bldP spid="77" grpId="4" animBg="1"/>
      <p:bldP spid="81" grpId="0" animBg="1"/>
      <p:bldP spid="82" grpId="0" animBg="1"/>
      <p:bldP spid="8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/>
          </a:lstStyle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i; l ← j+1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T[k] &gt; p or k ≥ j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Swap T[k] and T[l]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k ← k+1 until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T[k] &gt;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l ← l-1 until    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852785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3996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40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739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523744" y="4989404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27118" y="4989404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6399633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555549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927772" y="17504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65340" y="1750420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7468302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00429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954812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6003267" y="2870111"/>
            <a:ext cx="311304" cy="443173"/>
            <a:chOff x="3701591" y="1754959"/>
            <a:chExt cx="311304" cy="443173"/>
          </a:xfrm>
        </p:grpSpPr>
        <p:sp>
          <p:nvSpPr>
            <p:cNvPr id="90" name="TextBox 8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600068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21843" y="328965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848815" y="2445572"/>
            <a:ext cx="54864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6407031" y="3446540"/>
            <a:ext cx="0" cy="1005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461173" y="3402644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91689" y="339653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843182" y="245081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940569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36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921843" y="5390603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395663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386570" y="456328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31140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06 -4.44444E-06 L 0.04544 0.0007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06 3.7037E-07 L -0.0013 0.09907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-2.59259E-06 L -0.04466 0.00255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6 0.00255 L -0.08542 0.00254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1 0.00254 L -0.13086 0.00185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4" presetClass="path" presetSubtype="0" dur="2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9907 L -4.79167E-06 2.96296E-06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06 -2.22222E-06 L 0.04453 -0.00092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dur="2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06 3.7037E-07 L -0.0013 0.09908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06 -2.22222E-06 L -0.03776 -0.00092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00092 L -0.08229 -2.22222E-06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77" grpId="3" animBg="1"/>
      <p:bldP spid="83" grpId="0"/>
      <p:bldP spid="84" grpId="0"/>
      <p:bldP spid="87" grpId="0" animBg="1"/>
      <p:bldP spid="88" grpId="0" animBg="1"/>
      <p:bldP spid="72" grpId="0" animBg="1"/>
      <p:bldP spid="98" grpId="0"/>
      <p:bldP spid="99" grpId="0"/>
      <p:bldP spid="95" grpId="0" animBg="1"/>
      <p:bldP spid="100" grpId="0" animBg="1"/>
      <p:bldP spid="73" grpId="0" animBg="1"/>
      <p:bldP spid="10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/>
          </a:lstStyle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i; l ← j+1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T[k] &gt; p or k ≥ j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Swap T[k] and T[l]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k ← k+1 until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T[k] &gt;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l ← l-1 until    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083146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1283799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112933" y="4787305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727666" y="4787305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0160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5494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0828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6162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01421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6755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997785" y="2451201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8169464" y="2859168"/>
            <a:ext cx="311304" cy="443173"/>
            <a:chOff x="3701591" y="1754959"/>
            <a:chExt cx="311304" cy="443173"/>
          </a:xfrm>
        </p:grpSpPr>
        <p:sp>
          <p:nvSpPr>
            <p:cNvPr id="104" name="TextBox 103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9" name="Freeform 108"/>
          <p:cNvSpPr/>
          <p:nvPr/>
        </p:nvSpPr>
        <p:spPr>
          <a:xfrm flipV="1">
            <a:off x="8324086" y="2246811"/>
            <a:ext cx="516191" cy="196712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8247022" y="1962688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1600" b="1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525697" y="246017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65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992297" y="2460170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58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H="1" flipV="1">
            <a:off x="9080881" y="4652551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-4.07407E-06 L 0.04688 -0.00138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8 L 0.08594 -0.00023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06 3.7037E-07 L -0.00013 0.09722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06 -2.59259E-06 L -0.04271 0.00209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00209 L -0.08346 0.00023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47 0.00023 L -0.12539 -0.00185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39 -0.00185 L -0.17174 -0.00185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53 -7.40741E-07 L -0.20859 -0.00115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xit" presetSubtype="10" dur="5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1" presetClass="entr" presetSubtype="1" dur="1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42" presetClass="path" presetSubtype="0" dur="2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06 2.59259E-06 L 3.75E-06 0.29352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9" grpId="0" animBg="1"/>
      <p:bldP spid="110" grpId="0"/>
      <p:bldP spid="111" grpId="0" animBg="1"/>
      <p:bldP spid="112" grpId="0" animBg="1"/>
      <p:bldP spid="114" grpId="0" animBg="1"/>
      <p:bldP spid="11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- Example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/>
          </a:lstStyle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i; l ← j+1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T[k] &gt; p or k ≥ j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Swap T[k] and T[l]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k ← k+1 until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T[k] &gt;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Repeat l ← l-1 until       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T[l] ≤ p</a:t>
            </a:r>
          </a:p>
          <a:p>
            <a:r>
              <a:rPr lang="pt-BR" sz="220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075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133433" y="412632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74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94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99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141240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073744" y="3441832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LB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669575" y="3441831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b="1">
                <a:solidFill>
                  <a:srgbClr val="AD1457"/>
                </a:solidFill>
              </a:rPr>
              <a:t>UB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H="1" flipV="1">
            <a:off x="10138972" y="3867248"/>
            <a:ext cx="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9201430" y="1748825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9061106" y="131345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94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1331696" y="1729288"/>
            <a:ext cx="311304" cy="443173"/>
            <a:chOff x="3701591" y="1754959"/>
            <a:chExt cx="311304" cy="443173"/>
          </a:xfrm>
        </p:grpSpPr>
        <p:sp>
          <p:nvSpPr>
            <p:cNvPr id="87" name="TextBox 8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9" name="Freeform 88"/>
          <p:cNvSpPr/>
          <p:nvPr/>
        </p:nvSpPr>
        <p:spPr>
          <a:xfrm flipV="1">
            <a:off x="10453203" y="1045028"/>
            <a:ext cx="516191" cy="246530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389202" y="993603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1600" b="1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06682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dk1"/>
                </a:solidFill>
              </a:rPr>
              <a:t>99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1348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051757" y="255506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585157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01110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06444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99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10210984" y="2990437"/>
            <a:ext cx="311304" cy="443173"/>
            <a:chOff x="3701591" y="1754959"/>
            <a:chExt cx="311304" cy="443173"/>
          </a:xfrm>
        </p:grpSpPr>
        <p:sp>
          <p:nvSpPr>
            <p:cNvPr id="107" name="TextBox 10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10747580" y="2970900"/>
            <a:ext cx="311304" cy="443173"/>
            <a:chOff x="3701591" y="1754959"/>
            <a:chExt cx="311304" cy="443173"/>
          </a:xfrm>
        </p:grpSpPr>
        <p:sp>
          <p:nvSpPr>
            <p:cNvPr id="117" name="TextBox 11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5" name="Freeform 124"/>
          <p:cNvSpPr/>
          <p:nvPr/>
        </p:nvSpPr>
        <p:spPr>
          <a:xfrm flipV="1">
            <a:off x="9257094" y="2289004"/>
            <a:ext cx="1058304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9463364" y="2234571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1600" b="1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0105494" y="255033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9048574" y="255071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9173396" y="4566954"/>
            <a:ext cx="311304" cy="443173"/>
            <a:chOff x="3701591" y="1754959"/>
            <a:chExt cx="311304" cy="443173"/>
          </a:xfrm>
        </p:grpSpPr>
        <p:sp>
          <p:nvSpPr>
            <p:cNvPr id="130" name="TextBox 12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k</a:t>
              </a: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0242036" y="4566954"/>
            <a:ext cx="311304" cy="443173"/>
            <a:chOff x="3701591" y="1754959"/>
            <a:chExt cx="311304" cy="443173"/>
          </a:xfrm>
        </p:grpSpPr>
        <p:sp>
          <p:nvSpPr>
            <p:cNvPr id="133" name="TextBox 13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/>
            </a:lstStyle>
            <a:p>
              <a:pPr algn="ctr"/>
              <a:r>
                <a:rPr lang="en-US" b="1"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H="1"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5" name="Rectangle 134"/>
          <p:cNvSpPr/>
          <p:nvPr/>
        </p:nvSpPr>
        <p:spPr>
          <a:xfrm>
            <a:off x="9079035" y="4128373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  <a:endParaRPr lang="en-US" sz="2400" b="1">
              <a:solidFill>
                <a:schemeClr val="lt1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 flipV="1">
            <a:off x="9283873" y="3828303"/>
            <a:ext cx="626481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9287519" y="3809942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/>
          </a:lstStyle>
          <a:p>
            <a:pPr algn="ctr"/>
            <a:r>
              <a:rPr lang="en-US" sz="1600" b="1">
                <a:solidFill>
                  <a:srgbClr val="C00000"/>
                </a:solidFill>
              </a:rPr>
              <a:t>Swap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9080701" y="412197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74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9584132" y="412401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/>
              <a:t>87</a:t>
            </a:r>
            <a:endParaRPr lang="en-US"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95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06 1.48148E-06 L 0.04687 -0.00139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7 -0.00139 L 0.08594 -0.00023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dur="2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06 3.7037E-07 L -0.00013 0.09907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06 7.40741E-07 L -0.04271 0.00208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7 2.96296E-06 L 0.04688 -0.00139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07 7.40741E-07 L -0.04271 0.00208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xit" presetSubtype="10" dur="5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06 1.85185E-06 L 0.0487 1.85185E-06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 3.03577E-17 L 0.08737 0.00185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06 1.85185E-06 L -0.03893 4.07407E-06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114" grpId="0" animBg="1"/>
      <p:bldP spid="114" grpId="1" animBg="1"/>
      <p:bldP spid="73" grpId="0" animBg="1"/>
      <p:bldP spid="89" grpId="0" animBg="1"/>
      <p:bldP spid="90" grpId="0"/>
      <p:bldP spid="91" grpId="0" animBg="1"/>
      <p:bldP spid="95" grpId="0" animBg="1"/>
      <p:bldP spid="97" grpId="0" animBg="1"/>
      <p:bldP spid="100" grpId="0" animBg="1"/>
      <p:bldP spid="101" grpId="0" animBg="1"/>
      <p:bldP spid="102" grpId="0" animBg="1"/>
      <p:bldP spid="125" grpId="0" animBg="1"/>
      <p:bldP spid="126" grpId="0"/>
      <p:bldP spid="127" grpId="0" animBg="1"/>
      <p:bldP spid="128" grpId="0" animBg="1"/>
      <p:bldP spid="135" grpId="0" animBg="1"/>
      <p:bldP spid="136" grpId="0" animBg="1"/>
      <p:bldP spid="137" grpId="0"/>
      <p:bldP spid="138" grpId="0" animBg="1"/>
      <p:bldP spid="1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5119688" cy="5591175"/>
          </a:xfrm>
          <a:solidFill>
            <a:srgbClr val="424242"/>
          </a:solidFill>
        </p:spPr>
        <p:txBody>
          <a:bodyPr/>
          <a:lstStyle>
            <a:defPPr/>
          </a:lstStyle>
          <a:p>
            <a:pPr marL="0" indent="0" algn="l">
              <a:buNone/>
            </a:pPr>
            <a:r>
              <a:rPr lang="pt-BR" sz="2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quicksort(T[i,…,j])</a:t>
            </a:r>
          </a:p>
          <a:p>
            <a:pPr marL="0" indent="0" algn="l">
              <a:buNone/>
            </a:pPr>
            <a:r>
              <a:rPr lang="pt-BR" sz="22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{Sorts subarray T[i,…,j] into ascending order}</a:t>
            </a:r>
          </a:p>
          <a:p>
            <a:pPr marL="0" indent="0" algn="l">
              <a:buNone/>
            </a:pPr>
            <a:r>
              <a:rPr lang="pt-BR" sz="22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if j – i is sufficiently small then insert (T[i,…,j])</a:t>
            </a:r>
          </a:p>
          <a:p>
            <a:pPr marL="0" indent="0" algn="l">
              <a:buNone/>
            </a:pPr>
            <a:r>
              <a:rPr lang="pt-BR" sz="22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 algn="l">
              <a:buNone/>
            </a:pPr>
            <a:r>
              <a:rPr lang="pt-BR" sz="22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	pivot(T[i,…,j],l)</a:t>
            </a:r>
          </a:p>
          <a:p>
            <a:pPr marL="0" indent="0" algn="l">
              <a:buNone/>
            </a:pPr>
            <a:r>
              <a:rPr lang="pt-BR" sz="22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quicksort(T[i,…,l - 1])</a:t>
            </a:r>
          </a:p>
          <a:p>
            <a:pPr marL="0" indent="0" algn="l">
              <a:buNone/>
            </a:pPr>
            <a:r>
              <a:rPr lang="pt-BR" sz="2200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quicksort(T[l+1,…,j]</a:t>
            </a:r>
          </a:p>
          <a:p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5460274" y="863444"/>
            <a:ext cx="6600547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defPPr/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pivot(T[i,…,j]; var l)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k ← i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l ← j + 1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k ← k+1 until T[k] &gt; p or k ≥ j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Swap T[k] and T[l]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k ← k+1 until T[k] &gt;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7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Algorithm –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64123" y="961292"/>
                <a:ext cx="11764352" cy="5493483"/>
              </a:xfrm>
            </p:spPr>
            <p:txBody>
              <a:bodyPr>
                <a:normAutofit fontScale="70000" lnSpcReduction="20000"/>
              </a:bodyPr>
              <a:lstStyle>
                <a:defPPr/>
              </a:lstStyle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dirty="0"/>
                  <a:t>Worst Case </a:t>
                </a:r>
              </a:p>
              <a:p>
                <a:pPr lvl="1" indent="-342900"/>
                <a:r>
                  <a:rPr lang="en-US" dirty="0"/>
                  <a:t>Running time depends on </a:t>
                </a:r>
                <a:r>
                  <a:rPr lang="en-US" b="1" dirty="0"/>
                  <a:t>which element is chosen as key or pivot </a:t>
                </a:r>
                <a:r>
                  <a:rPr lang="en-US" dirty="0"/>
                  <a:t>element.</a:t>
                </a:r>
              </a:p>
              <a:p>
                <a:pPr lvl="1" indent="-342900"/>
                <a:r>
                  <a:rPr lang="en-US" dirty="0"/>
                  <a:t>The worst case behavior for quick sort occurs when the array is partitioned into one sub-array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elements and the other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element</a:t>
                </a:r>
                <a:r>
                  <a:rPr lang="en-US" dirty="0"/>
                  <a:t>.</a:t>
                </a:r>
              </a:p>
              <a:p>
                <a:pPr lvl="1" indent="-34290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In this case, the recurrence will be,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(0)+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−1)+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l-GR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SzPct val="100000"/>
                  <a:buFont typeface="+mj-lt"/>
                  <a:buAutoNum type="arabicPeriod" startAt="2"/>
                </a:pPr>
                <a:r>
                  <a:rPr lang="en-US" dirty="0"/>
                  <a:t>Best Case</a:t>
                </a:r>
              </a:p>
              <a:p>
                <a:pPr lvl="1"/>
                <a:r>
                  <a:rPr lang="en-US" b="1" dirty="0"/>
                  <a:t>Occurs when partition produces sub-problems each of size n/2.</a:t>
                </a:r>
              </a:p>
              <a:p>
                <a:pPr lvl="1" indent="-342900"/>
                <a:r>
                  <a:rPr lang="en-US" dirty="0"/>
                  <a:t>Recurrence equation: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1,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30000" err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aseline="30000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64123" y="961292"/>
                <a:ext cx="11764352" cy="5493483"/>
              </a:xfrm>
              <a:blipFill>
                <a:blip r:embed="rId2"/>
                <a:stretch>
                  <a:fillRect l="-1606" t="-39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991004" y="3429000"/>
            <a:ext cx="2209991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86422" y="5896708"/>
            <a:ext cx="2719753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8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Algorithm –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57908" y="961292"/>
                <a:ext cx="11670567" cy="5493483"/>
              </a:xfrm>
            </p:spPr>
            <p:txBody>
              <a:bodyPr>
                <a:normAutofit/>
              </a:bodyPr>
              <a:lstStyle>
                <a:defPPr/>
              </a:lstStyle>
              <a:p>
                <a:pPr marL="457200" indent="-457200">
                  <a:buSzPct val="100000"/>
                  <a:buFont typeface="+mj-lt"/>
                  <a:buAutoNum type="arabicPeriod" startAt="3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Average Case</a:t>
                </a:r>
              </a:p>
              <a:p>
                <a:pPr lvl="1"/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Average case running time is much closer to the best case.</a:t>
                </a:r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suppose the partitioning algorithm produces a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9:1 proportional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split the recurrence will be,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(9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57908" y="961292"/>
                <a:ext cx="11670567" cy="5493483"/>
              </a:xfrm>
              <a:blipFill>
                <a:blip r:embed="rId2"/>
                <a:stretch>
                  <a:fillRect l="-1567" t="-2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848048" y="2971800"/>
            <a:ext cx="2495903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1" presetClass="entr" presetSubtype="1" dur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Substitution Method – 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13064" y="949911"/>
                <a:ext cx="11715411" cy="5504864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make a guess for the solution and then we use mathematical induction to prove the guess is correct or incorrect.</a:t>
                </a:r>
              </a:p>
              <a:p>
                <a:pPr marL="143997" indent="0">
                  <a:buNone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Replacing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we can write following equations.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Substituting equation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equation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have now, 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13064" y="949911"/>
                <a:ext cx="11715411" cy="5504864"/>
              </a:xfrm>
              <a:blipFill>
                <a:blip r:embed="rId2"/>
                <a:stretch>
                  <a:fillRect t="-1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24434" y="1748118"/>
            <a:ext cx="1801516" cy="457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78915" y="2216982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2216982"/>
                <a:ext cx="4754880" cy="548640"/>
              </a:xfrm>
              <a:prstGeom prst="rect">
                <a:avLst/>
              </a:prstGeom>
              <a:blipFill rotWithShape="0">
                <a:blip r:embed="rId3"/>
                <a:stretch>
                  <a:fillRect b="-7778"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1688951" y="2841743"/>
                <a:ext cx="4516540" cy="305419"/>
              </a:xfrm>
              <a:prstGeom prst="wedgeRoundRectCallout">
                <a:avLst>
                  <a:gd name="adj1" fmla="val 36136"/>
                  <a:gd name="adj2" fmla="val -105910"/>
                  <a:gd name="adj3" fmla="val 16667"/>
                </a:avLst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Time to solve the instance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51" y="2841743"/>
                <a:ext cx="4516540" cy="305419"/>
              </a:xfrm>
              <a:prstGeom prst="wedgeRoundRectCallout">
                <a:avLst>
                  <a:gd name="adj1" fmla="val 36136"/>
                  <a:gd name="adj2" fmla="val -105910"/>
                  <a:gd name="adj3" fmla="val 16667"/>
                </a:avLst>
              </a:prstGeom>
              <a:blipFill>
                <a:blip r:embed="rId4"/>
                <a:stretch>
                  <a:fillRect b="-2289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3797448" y="1196080"/>
                <a:ext cx="2549564" cy="944781"/>
              </a:xfrm>
              <a:prstGeom prst="wedgeRoundRectCallout">
                <a:avLst>
                  <a:gd name="adj1" fmla="val -33938"/>
                  <a:gd name="adj2" fmla="val 80350"/>
                  <a:gd name="adj3" fmla="val 16667"/>
                </a:avLst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Time to solve the instance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8" y="1196080"/>
                <a:ext cx="2549564" cy="944781"/>
              </a:xfrm>
              <a:prstGeom prst="wedgeRoundRectCallout">
                <a:avLst>
                  <a:gd name="adj1" fmla="val -33938"/>
                  <a:gd name="adj2" fmla="val 80350"/>
                  <a:gd name="adj3" fmla="val 16667"/>
                </a:avLst>
              </a:prstGeom>
              <a:blipFill>
                <a:blip r:embed="rId5"/>
                <a:stretch>
                  <a:fillRect t="-481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8915" y="3622060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3622060"/>
                <a:ext cx="4754880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915" y="4516439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4516439"/>
                <a:ext cx="4754880" cy="5486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endCxn id="11" idx="2"/>
          </p:cNvCxnSpPr>
          <p:nvPr/>
        </p:nvCxnSpPr>
        <p:spPr>
          <a:xfrm>
            <a:off x="6804210" y="2491302"/>
            <a:ext cx="983672" cy="48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87882" y="2263186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>
                <a:solidFill>
                  <a:srgbClr val="AD1457"/>
                </a:solidFill>
              </a:rPr>
              <a:t>1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804210" y="3896380"/>
            <a:ext cx="983672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87882" y="3653117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>
                <a:solidFill>
                  <a:srgbClr val="AD1457"/>
                </a:solidFill>
              </a:rPr>
              <a:t>2</a:t>
            </a:r>
          </a:p>
        </p:txBody>
      </p:sp>
      <p:cxnSp>
        <p:nvCxnSpPr>
          <p:cNvPr id="14" name="Straight Connector 13"/>
          <p:cNvCxnSpPr>
            <a:stCxn id="9" idx="3"/>
          </p:cNvCxnSpPr>
          <p:nvPr/>
        </p:nvCxnSpPr>
        <p:spPr>
          <a:xfrm>
            <a:off x="6833795" y="4790759"/>
            <a:ext cx="954087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787882" y="4563034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>
                <a:solidFill>
                  <a:srgbClr val="AD1457"/>
                </a:solidFill>
              </a:rPr>
              <a:t>3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003189" y="2706223"/>
            <a:ext cx="1173480" cy="0"/>
          </a:xfrm>
          <a:prstGeom prst="line">
            <a:avLst/>
          </a:prstGeom>
          <a:ln w="381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5711" y="4106940"/>
            <a:ext cx="1173480" cy="0"/>
          </a:xfrm>
          <a:prstGeom prst="line">
            <a:avLst/>
          </a:prstGeom>
          <a:ln w="381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03189" y="4106940"/>
            <a:ext cx="1173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35711" y="4992938"/>
            <a:ext cx="1173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78915" y="5797061"/>
                <a:ext cx="5212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5797061"/>
                <a:ext cx="5212080" cy="548640"/>
              </a:xfrm>
              <a:prstGeom prst="rect">
                <a:avLst/>
              </a:prstGeom>
              <a:blipFill rotWithShape="0">
                <a:blip r:embed="rId8"/>
                <a:stretch>
                  <a:fillRect l="-585" r="0" b="-7778"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endCxn id="22" idx="2"/>
          </p:cNvCxnSpPr>
          <p:nvPr/>
        </p:nvCxnSpPr>
        <p:spPr>
          <a:xfrm>
            <a:off x="7270376" y="6071381"/>
            <a:ext cx="517506" cy="177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787882" y="5844553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>
                <a:solidFill>
                  <a:srgbClr val="AD1457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0563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1" grpId="0" animBg="1"/>
      <p:bldP spid="13" grpId="0" animBg="1"/>
      <p:bldP spid="15" grpId="0" animBg="1"/>
      <p:bldP spid="20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Quick Sort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8246" y="1019908"/>
            <a:ext cx="11600229" cy="5434867"/>
          </a:xfrm>
        </p:spPr>
        <p:txBody>
          <a:bodyPr/>
          <a:lstStyle>
            <a:defPPr/>
          </a:lstStyle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Sort the following array in ascending order using quick sort algorithm.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5, 3, 8, 9, 1, 7, 0, 2, 6, 4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3, 1, 4, 1, 5, 9, 2, 6, 5, 3, 5, 8, 9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9, 7, 5, 11, 12, 2, 14, 3, 10, 6 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14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19400" y="2800716"/>
            <a:ext cx="6553200" cy="1256567"/>
          </a:xfrm>
        </p:spPr>
        <p:txBody>
          <a:bodyPr/>
          <a:lstStyle>
            <a:defPPr/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Exponentiation </a:t>
            </a:r>
          </a:p>
        </p:txBody>
      </p:sp>
    </p:spTree>
    <p:extLst>
      <p:ext uri="{BB962C8B-B14F-4D97-AF65-F5344CB8AC3E}">
        <p14:creationId xmlns:p14="http://schemas.microsoft.com/office/powerpoint/2010/main" val="409417904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64123" y="937846"/>
                <a:ext cx="11764352" cy="5516929"/>
              </a:xfrm>
            </p:spPr>
            <p:txBody>
              <a:bodyPr>
                <a:normAutofit fontScale="70000" lnSpcReduction="20000"/>
              </a:bodyPr>
              <a:lstStyle>
                <a:defPPr/>
              </a:lstStyle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 two integers. We wish to compute the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exponentiation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Algorithm using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Sequential Approach: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algorithm takes a time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the instruction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executed exactly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times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provided the multiplications are counted as elementary operations.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64123" y="937846"/>
                <a:ext cx="11764352" cy="5516929"/>
              </a:xfrm>
              <a:blipFill>
                <a:blip r:embed="rId2"/>
                <a:stretch>
                  <a:fillRect t="-3978" r="-1658" b="-34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 txBox="1"/>
          <p:nvPr/>
        </p:nvSpPr>
        <p:spPr>
          <a:xfrm>
            <a:off x="3781153" y="2035082"/>
            <a:ext cx="4533900" cy="249286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defPPr/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exposeq(a, n)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i ← 1 to n - 1 do </a:t>
            </a:r>
          </a:p>
          <a:p>
            <a:pPr marL="800100" lvl="2" indent="0">
              <a:buFont typeface="Arial" panose="020B0604020202020204" pitchFamily="34" charset="0"/>
              <a:buNone/>
            </a:pPr>
            <a:r>
              <a:rPr lang="pt-BR" sz="2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 * r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return r</a:t>
            </a:r>
          </a:p>
        </p:txBody>
      </p:sp>
    </p:spTree>
    <p:extLst>
      <p:ext uri="{BB962C8B-B14F-4D97-AF65-F5344CB8AC3E}">
        <p14:creationId xmlns:p14="http://schemas.microsoft.com/office/powerpoint/2010/main" val="2682662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But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handle larger operands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we must consider the time required for each multiplication. 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the size of operand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Therefore, the multiplication performed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time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round the loop concerns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 integer of size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 integer whose size is between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𝒊𝒎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000" b="1" i="1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𝒊𝒎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which takes a time between</a:t>
                </a: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25387" y="3572436"/>
                <a:ext cx="9125381" cy="2680446"/>
              </a:xfrm>
              <a:prstGeom prst="round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=5  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>
                    <a:solidFill>
                      <a:srgbClr val="0066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=25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and suppose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200" i="1" dirty="0">
                  <a:solidFill>
                    <a:srgbClr val="0066FF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The body of loop executes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20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time as,</a:t>
                </a:r>
              </a:p>
              <a:p>
                <a:pPr lvl="2"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times multiplication is already done so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=1953125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The size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in the 10</a:t>
                </a:r>
                <a:r>
                  <a:rPr lang="en-US" sz="2200" baseline="30000" dirty="0">
                    <a:solidFill>
                      <a:schemeClr val="tx1"/>
                    </a:solidFill>
                  </a:rPr>
                  <a:t>th</a:t>
                </a:r>
                <a:r>
                  <a:rPr lang="en-US" sz="2200" dirty="0">
                    <a:solidFill>
                      <a:schemeClr val="tx1"/>
                    </a:solidFill>
                  </a:rPr>
                  <a:t> iteration will be between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+1 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err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i.e., between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7" y="3572436"/>
                <a:ext cx="9125381" cy="26804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59159" y="2566304"/>
                <a:ext cx="5620870" cy="682490"/>
              </a:xfrm>
              <a:prstGeom prst="rect">
                <a:avLst/>
              </a:prstGeom>
              <a:solidFill>
                <a:srgbClr val="AD1457"/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800" i="1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59" y="2566304"/>
                <a:ext cx="5620870" cy="682490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86154" y="1686054"/>
            <a:ext cx="316523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 flipH="1">
            <a:off x="7708747" y="5814908"/>
            <a:ext cx="1071282" cy="376519"/>
          </a:xfrm>
          <a:prstGeom prst="wedgeRoundRectCallout">
            <a:avLst>
              <a:gd name="adj1" fmla="val -20833"/>
              <a:gd name="adj2" fmla="val -815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b="1" dirty="0">
                <a:solidFill>
                  <a:srgbClr val="AD1457"/>
                </a:solidFill>
              </a:rPr>
              <a:t>10-10+1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409904" y="5774567"/>
            <a:ext cx="510988" cy="457200"/>
            <a:chOff x="6629401" y="5715001"/>
            <a:chExt cx="510988" cy="457200"/>
          </a:xfrm>
        </p:grpSpPr>
        <p:sp>
          <p:nvSpPr>
            <p:cNvPr id="9" name="Oval Callout 8"/>
            <p:cNvSpPr/>
            <p:nvPr/>
          </p:nvSpPr>
          <p:spPr>
            <a:xfrm>
              <a:off x="6629401" y="5715001"/>
              <a:ext cx="457200" cy="457200"/>
            </a:xfrm>
            <a:prstGeom prst="wedgeEllipseCallout">
              <a:avLst>
                <a:gd name="adj1" fmla="val -4446"/>
                <a:gd name="adj2" fmla="val -7069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US">
                <a:solidFill>
                  <a:srgbClr val="AD1457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6295" y="5782235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r>
                <a:rPr lang="en-US" b="1">
                  <a:solidFill>
                    <a:srgbClr val="AD1457"/>
                  </a:solidFill>
                </a:rPr>
                <a:t>10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6727112" y="4138246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69194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dur="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055077"/>
                <a:ext cx="11928475" cy="5399698"/>
              </a:xfrm>
            </p:spPr>
            <p:txBody>
              <a:bodyPr>
                <a:normAutofit/>
              </a:bodyPr>
              <a:lstStyle>
                <a:defPPr/>
              </a:lstStyle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total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spent multiplying when computing an with </a:t>
                </a:r>
                <a:r>
                  <a:rPr lang="en-US" sz="24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exposeq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therefore,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−1+1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use the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divide-and-conquer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multiplication algorithm, 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𝒍𝒈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baseline="3000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055077"/>
                <a:ext cx="11928475" cy="5399698"/>
              </a:xfrm>
              <a:blipFill>
                <a:blip r:embed="rId2"/>
                <a:stretch>
                  <a:fillRect t="-2370" r="-11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03507" y="5321013"/>
            <a:ext cx="2944906" cy="497541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36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Exponentiation – D &amp;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22738" y="1008185"/>
                <a:ext cx="11705737" cy="5446590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Suppose, we want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can write as,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10  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400" i="1" baseline="30000">
                          <a:latin typeface="Cambria Math" panose="02040503050406030204" pitchFamily="18" charset="0"/>
                        </a:rPr>
                        <m:t>2   </m:t>
                      </m:r>
                    </m:oMath>
                  </m:oMathPara>
                </a14:m>
                <a:endParaRPr lang="fr-FR" sz="2400" baseline="30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general,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Algorithm using 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Divide &amp; Conquer Approach:</a:t>
                </a: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22738" y="1008185"/>
                <a:ext cx="11705737" cy="5446590"/>
              </a:xfrm>
              <a:blipFill>
                <a:blip r:embed="rId2"/>
                <a:stretch>
                  <a:fillRect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/>
          <p:nvPr/>
        </p:nvSpPr>
        <p:spPr>
          <a:xfrm>
            <a:off x="1699259" y="4535624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defPPr/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expoDC(a, n)</a:t>
            </a:r>
          </a:p>
          <a:p>
            <a:pPr marL="400050" lvl="1" indent="0">
              <a:buNone/>
            </a:pPr>
            <a:r>
              <a:rPr lang="en-US" sz="24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= 1 then return a</a:t>
            </a:r>
          </a:p>
          <a:p>
            <a:pPr marL="400050" lvl="1" indent="0">
              <a:buNone/>
            </a:pPr>
            <a:r>
              <a:rPr lang="en-US" sz="24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[expoDC(a, n/2)]</a:t>
            </a:r>
            <a:r>
              <a:rPr lang="en-US" sz="2400" b="1" baseline="300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expoDC(a, n - 1)</a:t>
            </a:r>
          </a:p>
        </p:txBody>
      </p:sp>
    </p:spTree>
    <p:extLst>
      <p:ext uri="{BB962C8B-B14F-4D97-AF65-F5344CB8AC3E}">
        <p14:creationId xmlns:p14="http://schemas.microsoft.com/office/powerpoint/2010/main" val="3899654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Exponentiation – D &amp; C</a:t>
            </a:r>
          </a:p>
        </p:txBody>
      </p:sp>
      <p:sp>
        <p:nvSpPr>
          <p:cNvPr id="5" name="Content Placeholder 4"/>
          <p:cNvSpPr txBox="1"/>
          <p:nvPr/>
        </p:nvSpPr>
        <p:spPr>
          <a:xfrm>
            <a:off x="1699259" y="4535240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4294967295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defPPr/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expoDC(a, n)</a:t>
            </a:r>
          </a:p>
          <a:p>
            <a:pPr marL="400050" lvl="1" indent="0">
              <a:buNone/>
            </a:pPr>
            <a:r>
              <a:rPr lang="en-US" sz="24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= 1 then return a</a:t>
            </a:r>
          </a:p>
          <a:p>
            <a:pPr marL="400050" lvl="1" indent="0">
              <a:buNone/>
            </a:pPr>
            <a:r>
              <a:rPr lang="en-US" sz="24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[expoDC(a, n/2)]</a:t>
            </a:r>
            <a:r>
              <a:rPr lang="en-US" sz="2400" b="1" baseline="3000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expoDC(a, n - 1)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>
                  <a:solidFill>
                    <a:srgbClr val="002060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5132" y="1136466"/>
            <a:ext cx="4754880" cy="919401"/>
          </a:xfrm>
          <a:prstGeom prst="wedgeRoundRectCallout">
            <a:avLst>
              <a:gd name="adj1" fmla="val 54274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US" sz="2400">
                <a:solidFill>
                  <a:srgbClr val="AD1457"/>
                </a:solidFill>
              </a:rPr>
              <a:t>Number of operations performed by the algorithm is given by,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22469" y="2322760"/>
                <a:ext cx="7315200" cy="185928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>
                  <a:solidFill>
                    <a:srgbClr val="AD1457"/>
                  </a:solidFill>
                </a:endParaRPr>
              </a:p>
              <a:p>
                <a:pPr algn="ctr"/>
                <a:r>
                  <a:rPr lang="en-US" sz="2400">
                    <a:solidFill>
                      <a:srgbClr val="002060"/>
                    </a:solidFill>
                  </a:rPr>
                  <a:t>Solving it gives, 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∈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69" y="2322760"/>
                <a:ext cx="7315200" cy="1859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29539" y="2854022"/>
            <a:ext cx="3139440" cy="1328023"/>
          </a:xfrm>
          <a:prstGeom prst="wedgeRoundRectCallout">
            <a:avLst>
              <a:gd name="adj1" fmla="val 55667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/>
          </a:lstStyle>
          <a:p>
            <a:r>
              <a:rPr lang="en-US" sz="2400" dirty="0">
                <a:solidFill>
                  <a:srgbClr val="AD1457"/>
                </a:solidFill>
              </a:rPr>
              <a:t>Time taken by the algorithm is given by,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7358" y="3572669"/>
            <a:ext cx="3383280" cy="47026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dur="125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Exponentiation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3317339100"/>
                  </p:ext>
                </p:extLst>
              </p:nvPr>
            </p:nvGraphicFramePr>
            <p:xfrm>
              <a:off x="492369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>
                          <a:defPPr/>
                        </a:lstStyle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defPPr/>
                        </a:lstStyle>
                        <a:p>
                          <a:pPr algn="ctr"/>
                          <a:r>
                            <a:rPr lang="en-US" sz="2800" dirty="0">
                              <a:solidFill>
                                <a:srgbClr val="AD1457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Multiplication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>
                          <a:defPPr/>
                        </a:lstStyle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>
                          <a:defPPr/>
                        </a:lstStyle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 algn="ctr"/>
                          <a:r>
                            <a:rPr lang="en-US" sz="2800">
                              <a:solidFill>
                                <a:srgbClr val="00206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Classic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 algn="ctr"/>
                          <a:r>
                            <a:rPr lang="en-US" sz="2800">
                              <a:solidFill>
                                <a:srgbClr val="00206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D&amp;C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>
                          <a:defPPr/>
                        </a:lstStyle>
                        <a:p>
                          <a:r>
                            <a:rPr lang="en-US" sz="2800" err="1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exposeq</a:t>
                          </a:r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>
                          <a:defPPr/>
                        </a:lstStyle>
                        <a:p>
                          <a:r>
                            <a:rPr lang="en-US" sz="2800" err="1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expoDC</a:t>
                          </a:r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3317339100"/>
                  </p:ext>
                </p:extLst>
              </p:nvPr>
            </p:nvGraphicFramePr>
            <p:xfrm>
              <a:off x="492369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>
                          <a:defPPr/>
                        </a:lstStyle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defPPr/>
                        </a:lstStyle>
                        <a:p>
                          <a:pPr algn="ctr"/>
                          <a:r>
                            <a:rPr lang="en-US" sz="2800" dirty="0">
                              <a:solidFill>
                                <a:srgbClr val="AD1457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Multiplication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>
                          <a:defPPr/>
                        </a:lstStyle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>
                          <a:defPPr/>
                        </a:lstStyle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 algn="ctr"/>
                          <a:r>
                            <a:rPr lang="en-US" sz="2800">
                              <a:solidFill>
                                <a:srgbClr val="00206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Classic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defPPr/>
                        </a:lstStyle>
                        <a:p>
                          <a:pPr algn="ctr"/>
                          <a:r>
                            <a:rPr lang="en-US" sz="2800">
                              <a:solidFill>
                                <a:srgbClr val="00206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D&amp;C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>
                          <a:defPPr/>
                        </a:lstStyle>
                        <a:p>
                          <a:r>
                            <a:rPr lang="en-US" sz="2800" err="1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exposeq</a:t>
                          </a:r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375" t="-192453" r="-88009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244" t="-192453" r="-489" b="-1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>
                          <a:defPPr/>
                        </a:lstStyle>
                        <a:p>
                          <a:r>
                            <a:rPr lang="en-US" sz="2800" err="1">
                              <a:solidFill>
                                <a:srgbClr val="42424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expoDC</a:t>
                          </a:r>
                          <a:endParaRPr lang="en-US" sz="2800">
                            <a:solidFill>
                              <a:srgbClr val="42424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375" t="-289720" r="-88009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244" t="-289720" r="-489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3889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>
            <a:normAutofit/>
          </a:bodyPr>
          <a:lstStyle>
            <a:defPPr/>
          </a:lstStyle>
          <a:p>
            <a:pPr algn="ctr"/>
            <a:r>
              <a:rPr lang="en-US" sz="9600" b="1" dirty="0">
                <a:highlight>
                  <a:srgbClr val="0000FF"/>
                </a:highligh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499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Substitution Method – 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59798" y="878889"/>
                <a:ext cx="11768677" cy="5575886"/>
              </a:xfrm>
            </p:spPr>
            <p:txBody>
              <a:bodyPr>
                <a:normAutofit/>
              </a:bodyPr>
              <a:lstStyle>
                <a:defPPr/>
              </a:lstStyle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From above, we can write the general form as,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Suppose, if we take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then,</a:t>
                </a:r>
              </a:p>
              <a:p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59798" y="878889"/>
                <a:ext cx="11768677" cy="55758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78915" y="1006683"/>
                <a:ext cx="5212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>
                  <a:solidFill>
                    <a:srgbClr val="AD1457"/>
                  </a:solidFill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1006683"/>
                <a:ext cx="5212080" cy="548640"/>
              </a:xfrm>
              <a:prstGeom prst="rect">
                <a:avLst/>
              </a:prstGeom>
              <a:blipFill rotWithShape="0">
                <a:blip r:embed="rId3"/>
                <a:stretch>
                  <a:fillRect l="-585" r="0" b="-8889"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endCxn id="6" idx="2"/>
          </p:cNvCxnSpPr>
          <p:nvPr/>
        </p:nvCxnSpPr>
        <p:spPr>
          <a:xfrm>
            <a:off x="7270376" y="1281003"/>
            <a:ext cx="517506" cy="177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787882" y="1054175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r>
              <a:rPr lang="en-US" sz="2400">
                <a:solidFill>
                  <a:srgbClr val="AD1457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78915" y="2287915"/>
                <a:ext cx="7498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2287915"/>
                <a:ext cx="7498080" cy="548640"/>
              </a:xfrm>
              <a:prstGeom prst="rect">
                <a:avLst/>
              </a:prstGeom>
              <a:blipFill rotWithShape="0">
                <a:blip r:embed="rId4"/>
                <a:stretch>
                  <a:fillRect l="-163" r="0" b="-10000"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8915" y="3678331"/>
                <a:ext cx="7498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3678331"/>
                <a:ext cx="7498080" cy="548640"/>
              </a:xfrm>
              <a:prstGeom prst="rect">
                <a:avLst/>
              </a:prstGeom>
              <a:blipFill>
                <a:blip r:embed="rId5"/>
                <a:stretch>
                  <a:fillRect l="-325" b="-10000"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915" y="4587488"/>
                <a:ext cx="420624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4587488"/>
                <a:ext cx="4206240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78915" y="5496645"/>
                <a:ext cx="4206240" cy="82296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5496645"/>
                <a:ext cx="4206240" cy="8229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70846" y="5486400"/>
            <a:ext cx="4206240" cy="8229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55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  <p:cond evt="onBegin" delay="0">
                          <p:tn val="30"/>
                        </p:cond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  <p:cond evt="onBegin" delay="0">
                          <p:tn val="40"/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  <p:cond evt="onBegin" delay="0">
                          <p:tn val="45"/>
                        </p:cond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Substitution Method – Example 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92500" lnSpcReduction="10000"/>
              </a:bodyPr>
              <a:lstStyle>
                <a:defPPr/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l"/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Rewrite the equation, 	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400" dirty="0">
                  <a:solidFill>
                    <a:srgbClr val="AD1457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Now,  replace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4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Substitute the values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400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general,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l"/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if we take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AD1457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2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609600" y="1931126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35354" y="3269396"/>
            <a:ext cx="100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86579" y="3673590"/>
            <a:ext cx="100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45943" y="2574826"/>
            <a:ext cx="10058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12742" y="2977947"/>
                <a:ext cx="4114800" cy="43088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/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742" y="2977947"/>
                <a:ext cx="4114800" cy="430887"/>
              </a:xfrm>
              <a:prstGeom prst="rect">
                <a:avLst/>
              </a:prstGeom>
              <a:blipFill>
                <a:blip r:embed="rId3"/>
                <a:stretch>
                  <a:fillRect b="-18571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8143797" y="3376573"/>
            <a:ext cx="10058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321280" y="5994400"/>
            <a:ext cx="3321424" cy="3496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70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  <p:cond evt="onBegin" delay="0">
                          <p:tn val="59"/>
                        </p:cond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  <p:cond evt="onBegin" delay="0">
                          <p:tn val="68"/>
                        </p:cond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  <p:cond evt="onBegin" delay="0">
                          <p:tn val="77"/>
                        </p:cond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  <p:cond evt="onBegin" delay="0">
                          <p:tn val="82"/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>
            <a:defPPr/>
          </a:lstStyle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Substitution Method 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86431" y="1020932"/>
                <a:ext cx="11742044" cy="5433843"/>
              </a:xfrm>
            </p:spPr>
            <p:txBody>
              <a:bodyPr>
                <a:normAutofit/>
              </a:bodyPr>
              <a:lstStyle>
                <a:defPPr/>
              </a:lstStyle>
              <a:p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Solve the following recurrences using substitution method.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endParaRPr lang="en-US" sz="2400" i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:endParaRPr lang="en-US" sz="2400" i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−1) +1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and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smtClean="0">
                        <a:latin typeface="Cambria Math" panose="02040503050406030204" pitchFamily="18" charset="0"/>
                      </a:rPr>
                      <m:t> (1)= </m:t>
                    </m:r>
                    <m:r>
                      <m:rPr>
                        <m:sty m:val="p"/>
                      </m:rPr>
                      <a:rPr lang="el-GR" sz="240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sz="2400" i="0">
                        <a:latin typeface="Cambria Math" panose="02040503050406030204" pitchFamily="18" charset="0"/>
                      </a:rPr>
                      <m:t> (1).  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86431" y="1020932"/>
                <a:ext cx="11742044" cy="5433843"/>
              </a:xfrm>
              <a:blipFill>
                <a:blip r:embed="rId2"/>
                <a:stretch>
                  <a:fillRect t="-23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3" y="3725288"/>
            <a:ext cx="5166948" cy="23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7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4"/>
  <p:tag name="AS_OS" val="Microsoft Windows NT 10.0.17763.0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4340</TotalTime>
  <Words>6202</Words>
  <Application>Microsoft Office PowerPoint</Application>
  <PresentationFormat>Widescreen</PresentationFormat>
  <Paragraphs>1192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Cambria</vt:lpstr>
      <vt:lpstr>Wingdings 3</vt:lpstr>
      <vt:lpstr>Roboto Condensed Light</vt:lpstr>
      <vt:lpstr>Symbol</vt:lpstr>
      <vt:lpstr>Algerian</vt:lpstr>
      <vt:lpstr>Arial</vt:lpstr>
      <vt:lpstr>Consolas</vt:lpstr>
      <vt:lpstr>Cambria Math</vt:lpstr>
      <vt:lpstr>Wingdings</vt:lpstr>
      <vt:lpstr>Calibri</vt:lpstr>
      <vt:lpstr>PPT Template</vt:lpstr>
      <vt:lpstr>1_Office Theme</vt:lpstr>
      <vt:lpstr>2_Office Theme</vt:lpstr>
      <vt:lpstr>Unit-3:  Divide and Conquer Algorithms</vt:lpstr>
      <vt:lpstr>PowerPoint Presentation</vt:lpstr>
      <vt:lpstr>Recurrence Equation</vt:lpstr>
      <vt:lpstr>PowerPoint Presentation</vt:lpstr>
      <vt:lpstr>Methods to Solve Recurrence</vt:lpstr>
      <vt:lpstr>Substitution Method – Example 1 </vt:lpstr>
      <vt:lpstr>Substitution Method – Example 1 </vt:lpstr>
      <vt:lpstr>Substitution Method – Example 2 </vt:lpstr>
      <vt:lpstr>Substitution Method Exercises</vt:lpstr>
      <vt:lpstr>Master Theorem </vt:lpstr>
      <vt:lpstr>Master Theorem – Example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&amp; Conquer (D&amp;C) Technique</vt:lpstr>
      <vt:lpstr>PowerPoint Presentation</vt:lpstr>
      <vt:lpstr>D&amp;C Running Time Analysis</vt:lpstr>
      <vt:lpstr>Binary Search</vt:lpstr>
      <vt:lpstr>PowerPoint Presentation</vt:lpstr>
      <vt:lpstr>Binary Search Example</vt:lpstr>
      <vt:lpstr>Binary Search Example</vt:lpstr>
      <vt:lpstr>Binary Search Example</vt:lpstr>
      <vt:lpstr>Binary Search Example</vt:lpstr>
      <vt:lpstr>Binary Search – Iterative Algorithm</vt:lpstr>
      <vt:lpstr>Binary Search – Recursive Algorithm</vt:lpstr>
      <vt:lpstr>Binary Search - Analysis</vt:lpstr>
      <vt:lpstr>Binary Search – Examples</vt:lpstr>
      <vt:lpstr>Multiplying Large Integers</vt:lpstr>
      <vt:lpstr>Multiplying Large Integers – Introduction </vt:lpstr>
      <vt:lpstr>Multiplying Large Integers – Example 1 </vt:lpstr>
      <vt:lpstr>Multiplying Large Integers – Example 1 </vt:lpstr>
      <vt:lpstr>Multiplying Large Integers – Analysis </vt:lpstr>
      <vt:lpstr>Multiplying Large Integers – Example 2</vt:lpstr>
      <vt:lpstr>Merge Sort</vt:lpstr>
      <vt:lpstr>Introduction </vt:lpstr>
      <vt:lpstr>Merge Sort – Example </vt:lpstr>
      <vt:lpstr>Merge Sort – Example </vt:lpstr>
      <vt:lpstr>Merge Sort – Algorithm</vt:lpstr>
      <vt:lpstr>Merge Sort - Analysis</vt:lpstr>
      <vt:lpstr>Strassen’s Algorithm for Matrix Multiplication </vt:lpstr>
      <vt:lpstr>Matrix Multiplication</vt:lpstr>
      <vt:lpstr>Matrix Multiplication</vt:lpstr>
      <vt:lpstr>Strassen’s Algorithm for Matrix Multiplication </vt:lpstr>
      <vt:lpstr>Strassen’s Algorithm for Matrix Multiplication </vt:lpstr>
      <vt:lpstr>Strassen’s Algorithm - Analysis</vt:lpstr>
      <vt:lpstr>Quick Sort</vt:lpstr>
      <vt:lpstr>Introduction </vt:lpstr>
      <vt:lpstr>Quick Sort - Example</vt:lpstr>
      <vt:lpstr>Quick Sort - Example</vt:lpstr>
      <vt:lpstr>Quick Sort - Example</vt:lpstr>
      <vt:lpstr>Quick Sort - Example</vt:lpstr>
      <vt:lpstr>Quick Sort - Algorithm</vt:lpstr>
      <vt:lpstr>Quick Sort Algorithm – Analysis </vt:lpstr>
      <vt:lpstr>Quick Sort Algorithm – Analysis </vt:lpstr>
      <vt:lpstr>Quick Sort - Examples</vt:lpstr>
      <vt:lpstr>Exponentiation </vt:lpstr>
      <vt:lpstr>Exponentiation - Sequential </vt:lpstr>
      <vt:lpstr>Exponentiation - Sequential </vt:lpstr>
      <vt:lpstr>Exponentiation - Sequential </vt:lpstr>
      <vt:lpstr>Exponentiation – D &amp; C</vt:lpstr>
      <vt:lpstr>Exponentiation – D &amp; C</vt:lpstr>
      <vt:lpstr>Exponentiation –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Yatri Davda</cp:lastModifiedBy>
  <cp:revision>571</cp:revision>
  <dcterms:created xsi:type="dcterms:W3CDTF">2020-05-01T05:09:15Z</dcterms:created>
  <dcterms:modified xsi:type="dcterms:W3CDTF">2022-08-05T05:37:52Z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